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5" r:id="rId10"/>
    <p:sldId id="266" r:id="rId11"/>
    <p:sldId id="267" r:id="rId12"/>
    <p:sldId id="282" r:id="rId13"/>
    <p:sldId id="281" r:id="rId14"/>
    <p:sldId id="269" r:id="rId15"/>
    <p:sldId id="285" r:id="rId16"/>
    <p:sldId id="283" r:id="rId17"/>
    <p:sldId id="284" r:id="rId18"/>
    <p:sldId id="279" r:id="rId19"/>
    <p:sldId id="280" r:id="rId20"/>
    <p:sldId id="275" r:id="rId21"/>
    <p:sldId id="276" r:id="rId22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0" autoAdjust="0"/>
  </p:normalViewPr>
  <p:slideViewPr>
    <p:cSldViewPr>
      <p:cViewPr>
        <p:scale>
          <a:sx n="90" d="100"/>
          <a:sy n="90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06245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2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6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shkin.institute/our_life/profsoyuz" TargetMode="External"/><Relationship Id="rId2" Type="http://schemas.openxmlformats.org/officeDocument/2006/relationships/hyperlink" Target="mailto:profkom@pushkin.institu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vk.com/pushkin_inst_profk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shkin_inst_profkom" TargetMode="External"/><Relationship Id="rId2" Type="http://schemas.openxmlformats.org/officeDocument/2006/relationships/hyperlink" Target="https://www.pushkin.institute/youth_policy/profsoyu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ofsoyuz_pushkina" TargetMode="External"/><Relationship Id="rId2" Type="http://schemas.openxmlformats.org/officeDocument/2006/relationships/hyperlink" Target="https://vk.com/pushkin_inst_profk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3"/>
          <p:cNvSpPr/>
          <p:nvPr/>
        </p:nvSpPr>
        <p:spPr>
          <a:xfrm>
            <a:off x="745067" y="1844792"/>
            <a:ext cx="7931389" cy="4680552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3" name="Подзаголовок 2"/>
          <p:cNvSpPr txBox="1">
            <a:spLocks noGrp="1"/>
          </p:cNvSpPr>
          <p:nvPr>
            <p:ph type="ctrTitle"/>
          </p:nvPr>
        </p:nvSpPr>
        <p:spPr>
          <a:xfrm>
            <a:off x="744537" y="1958975"/>
            <a:ext cx="7787904" cy="4062313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dirty="0"/>
              <a:t/>
            </a:r>
            <a:br>
              <a:rPr dirty="0"/>
            </a:br>
            <a:r>
              <a:rPr sz="2600" b="1" dirty="0"/>
              <a:t>ПУБЛИЧНЫЙ ГОДОВОЙ ДОКЛАД</a:t>
            </a:r>
            <a:br>
              <a:rPr sz="2600" b="1" dirty="0"/>
            </a:br>
            <a:r>
              <a:rPr sz="2600" b="1" dirty="0" err="1"/>
              <a:t>Объединенной</a:t>
            </a:r>
            <a:r>
              <a:rPr sz="2600" b="1" dirty="0"/>
              <a:t> </a:t>
            </a:r>
            <a:r>
              <a:rPr sz="2600" b="1" dirty="0" err="1"/>
              <a:t>профсоюзной</a:t>
            </a:r>
            <a:r>
              <a:rPr sz="2600" b="1" dirty="0"/>
              <a:t> </a:t>
            </a:r>
            <a:r>
              <a:rPr sz="2600" b="1" dirty="0" err="1"/>
              <a:t>организации</a:t>
            </a:r>
            <a:r>
              <a:rPr sz="2600" b="1" dirty="0"/>
              <a:t> 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sz="2600" b="1" dirty="0"/>
              <a:t>ФГБОУ ВО «</a:t>
            </a:r>
            <a:r>
              <a:rPr sz="2600" b="1" dirty="0" err="1"/>
              <a:t>Государственный</a:t>
            </a:r>
            <a:r>
              <a:rPr sz="2600" b="1" dirty="0"/>
              <a:t> </a:t>
            </a:r>
            <a:r>
              <a:rPr sz="2600" b="1" dirty="0" err="1"/>
              <a:t>институт</a:t>
            </a:r>
            <a:r>
              <a:rPr sz="2600" b="1" dirty="0"/>
              <a:t> 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sz="2600" b="1" dirty="0" err="1"/>
              <a:t>русского</a:t>
            </a:r>
            <a:r>
              <a:rPr sz="2600" b="1" dirty="0"/>
              <a:t> </a:t>
            </a:r>
            <a:r>
              <a:rPr sz="2600" b="1" dirty="0" err="1"/>
              <a:t>языка</a:t>
            </a:r>
            <a:r>
              <a:rPr sz="2600" b="1" dirty="0"/>
              <a:t> им</a:t>
            </a:r>
            <a:r>
              <a:rPr lang="ru-RU" sz="2600" b="1" dirty="0"/>
              <a:t>.</a:t>
            </a:r>
            <a:r>
              <a:rPr sz="2600" b="1" dirty="0"/>
              <a:t> А.С . </a:t>
            </a:r>
            <a:r>
              <a:rPr sz="2600" b="1" dirty="0" err="1"/>
              <a:t>Пушкина</a:t>
            </a:r>
            <a:r>
              <a:rPr sz="2600" b="1" dirty="0"/>
              <a:t>» 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sz="2600" b="1" dirty="0" err="1"/>
              <a:t>Московской</a:t>
            </a:r>
            <a:r>
              <a:rPr sz="2600" b="1" dirty="0"/>
              <a:t> </a:t>
            </a:r>
            <a:r>
              <a:rPr sz="2600" b="1" dirty="0" err="1"/>
              <a:t>городской</a:t>
            </a:r>
            <a:r>
              <a:rPr sz="2600" b="1" dirty="0"/>
              <a:t> </a:t>
            </a:r>
            <a:r>
              <a:rPr sz="2600" b="1" dirty="0" err="1"/>
              <a:t>организации</a:t>
            </a:r>
            <a:r>
              <a:rPr sz="2600" b="1" dirty="0"/>
              <a:t> </a:t>
            </a:r>
            <a:r>
              <a:rPr sz="2600" b="1" dirty="0" err="1"/>
              <a:t>Общероссийского</a:t>
            </a:r>
            <a:r>
              <a:rPr sz="2600" b="1" dirty="0"/>
              <a:t> Профсоюза </a:t>
            </a:r>
            <a:r>
              <a:rPr sz="2600" b="1" dirty="0" err="1"/>
              <a:t>образования</a:t>
            </a:r>
            <a:r>
              <a:rPr sz="2600" b="1" dirty="0"/>
              <a:t/>
            </a:r>
            <a:br>
              <a:rPr sz="2600" b="1" dirty="0"/>
            </a:br>
            <a:r>
              <a:rPr sz="2600" b="1" dirty="0"/>
              <a:t/>
            </a:r>
            <a:br>
              <a:rPr sz="2600" b="1" dirty="0"/>
            </a:br>
            <a:r>
              <a:rPr sz="2800" b="1" dirty="0" err="1"/>
              <a:t>Москва</a:t>
            </a:r>
            <a:r>
              <a:rPr sz="2800" b="1" dirty="0"/>
              <a:t>, </a:t>
            </a:r>
            <a:r>
              <a:rPr sz="2800" b="1" dirty="0" smtClean="0"/>
              <a:t>202</a:t>
            </a:r>
            <a:r>
              <a:rPr lang="ru-RU" sz="2800" b="1" dirty="0" smtClean="0"/>
              <a:t>4</a:t>
            </a:r>
            <a:r>
              <a:rPr sz="2800" b="1" dirty="0" smtClean="0"/>
              <a:t> </a:t>
            </a:r>
            <a:r>
              <a:rPr sz="2800" b="1" dirty="0"/>
              <a:t>г.</a:t>
            </a:r>
          </a:p>
        </p:txBody>
      </p:sp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4983"/>
            <a:ext cx="3024337" cy="100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8343"/>
            <a:ext cx="3382746" cy="1368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 err="1">
                <a:solidFill>
                  <a:srgbClr val="FF0000"/>
                </a:solidFill>
              </a:rPr>
              <a:t>Социальная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работа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66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Объект 2"/>
          <p:cNvSpPr txBox="1">
            <a:spLocks noGrp="1"/>
          </p:cNvSpPr>
          <p:nvPr>
            <p:ph type="body" idx="1"/>
          </p:nvPr>
        </p:nvSpPr>
        <p:spPr>
          <a:xfrm>
            <a:off x="251519" y="1600200"/>
            <a:ext cx="8640961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28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b="0" dirty="0" err="1" smtClean="0">
                <a:solidFill>
                  <a:srgbClr val="000000"/>
                </a:solidFill>
              </a:rPr>
              <a:t>членам</a:t>
            </a:r>
            <a:r>
              <a:rPr b="0" dirty="0" smtClean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</a:rPr>
              <a:t>Профсоюза </a:t>
            </a:r>
            <a:r>
              <a:rPr b="0" dirty="0" err="1">
                <a:solidFill>
                  <a:srgbClr val="000000"/>
                </a:solidFill>
              </a:rPr>
              <a:t>оказана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материальная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помощь</a:t>
            </a:r>
            <a:r>
              <a:rPr lang="ru-RU" b="0" dirty="0">
                <a:solidFill>
                  <a:srgbClr val="000000"/>
                </a:solidFill>
              </a:rPr>
              <a:t> </a:t>
            </a:r>
            <a:br>
              <a:rPr lang="ru-RU" b="0" dirty="0">
                <a:solidFill>
                  <a:srgbClr val="000000"/>
                </a:solidFill>
              </a:rPr>
            </a:br>
            <a:r>
              <a:rPr lang="ru-RU" b="0" dirty="0">
                <a:solidFill>
                  <a:srgbClr val="000000"/>
                </a:solidFill>
              </a:rPr>
              <a:t>(в том числе </a:t>
            </a:r>
            <a:r>
              <a:rPr lang="ru-RU" b="1" dirty="0">
                <a:solidFill>
                  <a:srgbClr val="C00000"/>
                </a:solidFill>
              </a:rPr>
              <a:t>9</a:t>
            </a:r>
            <a:r>
              <a:rPr lang="ru-RU" b="0" dirty="0" smtClean="0">
                <a:solidFill>
                  <a:srgbClr val="000000"/>
                </a:solidFill>
              </a:rPr>
              <a:t> </a:t>
            </a:r>
            <a:r>
              <a:rPr lang="ru-RU" b="0" dirty="0">
                <a:solidFill>
                  <a:srgbClr val="000000"/>
                </a:solidFill>
              </a:rPr>
              <a:t>студентам)</a:t>
            </a:r>
            <a:r>
              <a:rPr b="0" dirty="0">
                <a:solidFill>
                  <a:srgbClr val="000000"/>
                </a:solidFill>
              </a:rPr>
              <a:t>. </a:t>
            </a:r>
            <a:endParaRPr sz="2800" dirty="0"/>
          </a:p>
          <a:p>
            <a:pPr algn="just">
              <a:spcBef>
                <a:spcPts val="600"/>
              </a:spcBef>
              <a:defRPr sz="2500"/>
            </a:pPr>
            <a:r>
              <a:rPr lang="ru-RU" b="1" dirty="0" smtClean="0">
                <a:solidFill>
                  <a:srgbClr val="C00000"/>
                </a:solidFill>
              </a:rPr>
              <a:t>11</a:t>
            </a: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тудентов членов профсоюза премированы за </a:t>
            </a:r>
            <a:r>
              <a:rPr lang="ru-RU" dirty="0" err="1" smtClean="0"/>
              <a:t>ативную</a:t>
            </a:r>
            <a:r>
              <a:rPr lang="ru-RU" dirty="0" smtClean="0"/>
              <a:t> деятельность в профсоюзной организации</a:t>
            </a:r>
          </a:p>
          <a:p>
            <a:pPr marL="342900" indent="-342900" algn="just">
              <a:spcBef>
                <a:spcPts val="600"/>
              </a:spcBef>
              <a:defRPr sz="2500"/>
            </a:pPr>
            <a:r>
              <a:rPr dirty="0" err="1" smtClean="0"/>
              <a:t>Закуплены</a:t>
            </a:r>
            <a:r>
              <a:rPr dirty="0" smtClean="0"/>
              <a:t> и </a:t>
            </a:r>
            <a:r>
              <a:rPr dirty="0" err="1" smtClean="0"/>
              <a:t>распределены</a:t>
            </a:r>
            <a:r>
              <a:rPr dirty="0" smtClean="0"/>
              <a:t> </a:t>
            </a:r>
            <a:r>
              <a:rPr dirty="0" err="1" smtClean="0"/>
              <a:t>новогодние</a:t>
            </a:r>
            <a:r>
              <a:rPr dirty="0" smtClean="0"/>
              <a:t> </a:t>
            </a:r>
            <a:r>
              <a:rPr dirty="0" err="1" smtClean="0"/>
              <a:t>подарки</a:t>
            </a:r>
            <a:r>
              <a:rPr dirty="0" smtClean="0"/>
              <a:t> </a:t>
            </a:r>
            <a:r>
              <a:rPr dirty="0" err="1" smtClean="0"/>
              <a:t>для</a:t>
            </a:r>
            <a:r>
              <a:rPr dirty="0" smtClean="0"/>
              <a:t> </a:t>
            </a:r>
            <a:r>
              <a:rPr dirty="0" err="1" smtClean="0"/>
              <a:t>детей</a:t>
            </a:r>
            <a:r>
              <a:rPr dirty="0" smtClean="0"/>
              <a:t> </a:t>
            </a:r>
            <a:r>
              <a:rPr dirty="0" err="1" smtClean="0"/>
              <a:t>членов</a:t>
            </a:r>
            <a:r>
              <a:rPr dirty="0" smtClean="0"/>
              <a:t> </a:t>
            </a:r>
            <a:r>
              <a:rPr dirty="0" err="1" smtClean="0"/>
              <a:t>профсоюза</a:t>
            </a:r>
            <a:r>
              <a:rPr dirty="0" smtClean="0"/>
              <a:t> (всего </a:t>
            </a:r>
            <a:r>
              <a:rPr dirty="0" err="1" smtClean="0"/>
              <a:t>подарков</a:t>
            </a:r>
            <a:r>
              <a:rPr dirty="0" smtClean="0"/>
              <a:t> - </a:t>
            </a:r>
            <a:r>
              <a:rPr lang="ru-RU" dirty="0" smtClean="0">
                <a:solidFill>
                  <a:srgbClr val="C00000"/>
                </a:solidFill>
              </a:rPr>
              <a:t>64</a:t>
            </a:r>
            <a:r>
              <a:rPr dirty="0" smtClean="0"/>
              <a:t>).</a:t>
            </a:r>
            <a:endParaRPr sz="2900" dirty="0" smtClean="0"/>
          </a:p>
          <a:p>
            <a:pPr marL="342900" indent="-342900" algn="just">
              <a:spcBef>
                <a:spcPts val="600"/>
              </a:spcBef>
              <a:defRPr sz="2500" b="1">
                <a:solidFill>
                  <a:srgbClr val="FF0000"/>
                </a:solidFill>
              </a:defRPr>
            </a:pPr>
            <a:r>
              <a:rPr lang="ru-RU" b="0" dirty="0" smtClean="0">
                <a:solidFill>
                  <a:srgbClr val="C00000"/>
                </a:solidFill>
              </a:rPr>
              <a:t>26</a:t>
            </a:r>
            <a:r>
              <a:rPr lang="ru-RU" b="0" dirty="0" smtClean="0">
                <a:solidFill>
                  <a:srgbClr val="000000"/>
                </a:solidFill>
              </a:rPr>
              <a:t> </a:t>
            </a:r>
            <a:r>
              <a:rPr b="0" dirty="0" err="1" smtClean="0">
                <a:solidFill>
                  <a:srgbClr val="000000"/>
                </a:solidFill>
              </a:rPr>
              <a:t>член</a:t>
            </a:r>
            <a:r>
              <a:rPr lang="ru-RU" b="0" dirty="0" err="1" smtClean="0">
                <a:solidFill>
                  <a:srgbClr val="000000"/>
                </a:solidFill>
              </a:rPr>
              <a:t>ам</a:t>
            </a:r>
            <a:r>
              <a:rPr b="0" dirty="0" smtClean="0">
                <a:solidFill>
                  <a:srgbClr val="000000"/>
                </a:solidFill>
              </a:rPr>
              <a:t> </a:t>
            </a:r>
            <a:r>
              <a:rPr b="0" dirty="0">
                <a:solidFill>
                  <a:srgbClr val="000000"/>
                </a:solidFill>
              </a:rPr>
              <a:t>Профсоюза, </a:t>
            </a:r>
            <a:r>
              <a:rPr b="0" dirty="0" err="1">
                <a:solidFill>
                  <a:srgbClr val="000000"/>
                </a:solidFill>
              </a:rPr>
              <a:t>имею</a:t>
            </a:r>
            <a:r>
              <a:rPr lang="ru-RU" b="0" dirty="0" err="1" smtClean="0">
                <a:solidFill>
                  <a:srgbClr val="000000"/>
                </a:solidFill>
              </a:rPr>
              <a:t>щим</a:t>
            </a:r>
            <a:r>
              <a:rPr b="0" dirty="0" smtClean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детей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lang="ru-RU" b="0" dirty="0">
                <a:solidFill>
                  <a:srgbClr val="000000"/>
                </a:solidFill>
              </a:rPr>
              <a:t>в возрасте </a:t>
            </a:r>
            <a:br>
              <a:rPr lang="ru-RU" b="0" dirty="0">
                <a:solidFill>
                  <a:srgbClr val="000000"/>
                </a:solidFill>
              </a:rPr>
            </a:br>
            <a:r>
              <a:rPr b="0" dirty="0" err="1">
                <a:solidFill>
                  <a:srgbClr val="000000"/>
                </a:solidFill>
              </a:rPr>
              <a:t>до</a:t>
            </a:r>
            <a:r>
              <a:rPr b="0" dirty="0">
                <a:solidFill>
                  <a:srgbClr val="000000"/>
                </a:solidFill>
              </a:rPr>
              <a:t> 14</a:t>
            </a:r>
            <a:r>
              <a:rPr lang="ru-RU" b="0" dirty="0">
                <a:solidFill>
                  <a:srgbClr val="000000"/>
                </a:solidFill>
              </a:rPr>
              <a:t> лет</a:t>
            </a:r>
            <a:r>
              <a:rPr b="0" dirty="0">
                <a:solidFill>
                  <a:srgbClr val="000000"/>
                </a:solidFill>
              </a:rPr>
              <a:t>, </a:t>
            </a:r>
            <a:r>
              <a:rPr b="0" dirty="0" err="1">
                <a:solidFill>
                  <a:srgbClr val="000000"/>
                </a:solidFill>
              </a:rPr>
              <a:t>оказана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материальная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помощь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перед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Новым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Годом</a:t>
            </a:r>
            <a:r>
              <a:rPr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68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979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t>Коллективно-договорная работа</a:t>
            </a:r>
          </a:p>
        </p:txBody>
      </p:sp>
      <p:sp>
        <p:nvSpPr>
          <p:cNvPr id="171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45720" lvl="0" indent="0" algn="just">
              <a:lnSpc>
                <a:spcPct val="90000"/>
              </a:lnSpc>
              <a:spcBef>
                <a:spcPts val="500"/>
              </a:spcBef>
              <a:buClr>
                <a:srgbClr val="C3260C"/>
              </a:buClr>
              <a:buSzPct val="130000"/>
              <a:buNone/>
              <a:defRPr sz="2400"/>
            </a:pPr>
            <a:r>
              <a:rPr dirty="0"/>
              <a:t> </a:t>
            </a:r>
            <a:endParaRPr lang="ru-RU" sz="2400" dirty="0"/>
          </a:p>
          <a:p>
            <a:pPr marL="388620" lvl="0" algn="just">
              <a:lnSpc>
                <a:spcPct val="90000"/>
              </a:lnSpc>
              <a:spcBef>
                <a:spcPts val="500"/>
              </a:spcBef>
              <a:buClr>
                <a:srgbClr val="C3260C"/>
              </a:buClr>
              <a:buSzPct val="130000"/>
              <a:buFontTx/>
              <a:buChar char="❖"/>
              <a:defRPr sz="2400"/>
            </a:pPr>
            <a:r>
              <a:rPr lang="ru-RU" sz="2400" dirty="0"/>
              <a:t>Разработка и утверждение инструкций по охране труда.</a:t>
            </a:r>
          </a:p>
          <a:p>
            <a:pPr marL="388620" lvl="0" algn="just">
              <a:lnSpc>
                <a:spcPct val="90000"/>
              </a:lnSpc>
              <a:spcBef>
                <a:spcPts val="500"/>
              </a:spcBef>
              <a:buClr>
                <a:srgbClr val="C3260C"/>
              </a:buClr>
              <a:buSzPct val="130000"/>
              <a:buFontTx/>
              <a:buChar char="❖"/>
              <a:defRPr sz="2400"/>
            </a:pPr>
            <a:endParaRPr lang="ru-RU" sz="2400" dirty="0"/>
          </a:p>
          <a:p>
            <a:pPr marL="388620" lvl="0" algn="just">
              <a:lnSpc>
                <a:spcPct val="90000"/>
              </a:lnSpc>
              <a:spcBef>
                <a:spcPts val="500"/>
              </a:spcBef>
              <a:buClr>
                <a:srgbClr val="C3260C"/>
              </a:buClr>
              <a:buSzPct val="130000"/>
              <a:buFontTx/>
              <a:buChar char="❖"/>
              <a:defRPr sz="2400"/>
            </a:pPr>
            <a:endParaRPr lang="ru-RU" sz="2400" dirty="0"/>
          </a:p>
          <a:p>
            <a:pPr marL="388620" lvl="0" algn="just">
              <a:lnSpc>
                <a:spcPct val="90000"/>
              </a:lnSpc>
              <a:spcBef>
                <a:spcPts val="500"/>
              </a:spcBef>
              <a:buClr>
                <a:srgbClr val="C3260C"/>
              </a:buClr>
              <a:buSzPct val="130000"/>
              <a:buFontTx/>
              <a:buChar char="❖"/>
              <a:defRPr sz="2400"/>
            </a:pPr>
            <a:r>
              <a:rPr lang="ru-RU" sz="2400" dirty="0"/>
              <a:t> В Институте действует Коллективный договор с 09 ноября 2021 года по 08 ноября </a:t>
            </a:r>
            <a:r>
              <a:rPr lang="ru-RU" sz="2400" dirty="0" smtClean="0"/>
              <a:t>2025 </a:t>
            </a:r>
            <a:r>
              <a:rPr lang="ru-RU" sz="2400" dirty="0"/>
              <a:t>года.</a:t>
            </a:r>
          </a:p>
          <a:p>
            <a:pPr marL="388620" algn="just">
              <a:lnSpc>
                <a:spcPct val="90000"/>
              </a:lnSpc>
              <a:spcBef>
                <a:spcPts val="500"/>
              </a:spcBef>
              <a:buClr>
                <a:srgbClr val="C3260C"/>
              </a:buClr>
              <a:buSzPct val="130000"/>
              <a:buFontTx/>
              <a:buChar char="❖"/>
              <a:defRPr sz="2400"/>
            </a:pPr>
            <a:endParaRPr dirty="0"/>
          </a:p>
        </p:txBody>
      </p:sp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979" y="332656"/>
            <a:ext cx="1968501" cy="658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7"/>
            <a:ext cx="6696744" cy="634084"/>
          </a:xfrm>
          <a:prstGeom prst="rect">
            <a:avLst/>
          </a:prstGeom>
        </p:spPr>
        <p:txBody>
          <a:bodyPr/>
          <a:lstStyle>
            <a:lvl1pPr algn="l" defTabSz="822959">
              <a:defRPr sz="3509" b="1"/>
            </a:lvl1pPr>
          </a:lstStyle>
          <a:p>
            <a:r>
              <a:rPr dirty="0" err="1">
                <a:solidFill>
                  <a:srgbClr val="FF0000"/>
                </a:solidFill>
              </a:rPr>
              <a:t>Культурно-массовая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работа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6" name="Прямоугольник 4"/>
          <p:cNvSpPr/>
          <p:nvPr/>
        </p:nvSpPr>
        <p:spPr>
          <a:xfrm>
            <a:off x="251520" y="908720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77" name="Picture 3" descr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868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Объект 2"/>
          <p:cNvSpPr txBox="1">
            <a:spLocks noGrp="1"/>
          </p:cNvSpPr>
          <p:nvPr>
            <p:ph type="body" idx="1"/>
          </p:nvPr>
        </p:nvSpPr>
        <p:spPr>
          <a:xfrm>
            <a:off x="299211" y="1137518"/>
            <a:ext cx="8449253" cy="5387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SzTx/>
              <a:buNone/>
              <a:defRPr sz="1500" b="1"/>
            </a:pPr>
            <a:r>
              <a:rPr lang="ru-RU" sz="1500" dirty="0"/>
              <a:t>Профком ведёт работу по регулярному</a:t>
            </a:r>
            <a:r>
              <a:rPr sz="1500" dirty="0"/>
              <a:t> </a:t>
            </a:r>
            <a:r>
              <a:rPr sz="1500" dirty="0" err="1"/>
              <a:t>обеспеч</a:t>
            </a:r>
            <a:r>
              <a:rPr lang="ru-RU" sz="1500" dirty="0" err="1"/>
              <a:t>ению</a:t>
            </a:r>
            <a:r>
              <a:rPr lang="ru-RU" sz="1500" dirty="0"/>
              <a:t> </a:t>
            </a:r>
            <a:r>
              <a:rPr lang="ru-RU" sz="1500" dirty="0">
                <a:solidFill>
                  <a:schemeClr val="tx1"/>
                </a:solidFill>
              </a:rPr>
              <a:t>работников и обучающихся Института </a:t>
            </a:r>
            <a:r>
              <a:rPr sz="1500" dirty="0" err="1"/>
              <a:t>недорогими</a:t>
            </a:r>
            <a:r>
              <a:rPr sz="1500" dirty="0"/>
              <a:t> </a:t>
            </a:r>
            <a:r>
              <a:rPr sz="1500" dirty="0" err="1"/>
              <a:t>билетами</a:t>
            </a:r>
            <a:r>
              <a:rPr sz="1500" dirty="0"/>
              <a:t> </a:t>
            </a:r>
            <a:r>
              <a:rPr sz="1500" dirty="0" err="1"/>
              <a:t>или</a:t>
            </a:r>
            <a:r>
              <a:rPr sz="1500" dirty="0"/>
              <a:t> </a:t>
            </a:r>
            <a:r>
              <a:rPr sz="1500" dirty="0" err="1"/>
              <a:t>бесплатными</a:t>
            </a:r>
            <a:r>
              <a:rPr sz="1500" dirty="0"/>
              <a:t> </a:t>
            </a:r>
            <a:r>
              <a:rPr lang="ru-RU" sz="1500" dirty="0" smtClean="0"/>
              <a:t>пригласительными </a:t>
            </a:r>
            <a:r>
              <a:rPr sz="1500" dirty="0" smtClean="0"/>
              <a:t>в </a:t>
            </a:r>
            <a:r>
              <a:rPr sz="1500" dirty="0" err="1"/>
              <a:t>театры</a:t>
            </a:r>
            <a:r>
              <a:rPr sz="1500" dirty="0"/>
              <a:t> </a:t>
            </a:r>
            <a:r>
              <a:rPr sz="1500" dirty="0" smtClean="0"/>
              <a:t>г.</a:t>
            </a:r>
            <a:r>
              <a:rPr lang="ru-RU" sz="1500" dirty="0" smtClean="0"/>
              <a:t> </a:t>
            </a:r>
            <a:r>
              <a:rPr sz="1500" dirty="0" err="1" smtClean="0"/>
              <a:t>Москвы</a:t>
            </a:r>
            <a:r>
              <a:rPr sz="1500" dirty="0"/>
              <a:t>. </a:t>
            </a:r>
            <a:r>
              <a:rPr sz="1500" dirty="0" err="1" smtClean="0"/>
              <a:t>Заключены</a:t>
            </a:r>
            <a:r>
              <a:rPr sz="1500" dirty="0" smtClean="0"/>
              <a:t> </a:t>
            </a:r>
            <a:r>
              <a:rPr sz="1500" dirty="0" err="1"/>
              <a:t>соглашения</a:t>
            </a:r>
            <a:r>
              <a:rPr sz="1500" dirty="0"/>
              <a:t> с 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31</a:t>
            </a:r>
            <a:r>
              <a:rPr sz="1500" dirty="0" smtClean="0">
                <a:solidFill>
                  <a:schemeClr val="accent5">
                    <a:lumMod val="75000"/>
                  </a:schemeClr>
                </a:solidFill>
              </a:rPr>
              <a:t> театр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ом и </a:t>
            </a:r>
            <a:r>
              <a:rPr lang="ru-RU" sz="1500" dirty="0" err="1" smtClean="0">
                <a:solidFill>
                  <a:schemeClr val="accent5">
                    <a:lumMod val="75000"/>
                  </a:schemeClr>
                </a:solidFill>
              </a:rPr>
              <a:t>концертым</a:t>
            </a:r>
            <a:r>
              <a:rPr lang="ru-RU" sz="1500" dirty="0" smtClean="0">
                <a:solidFill>
                  <a:schemeClr val="accent5">
                    <a:lumMod val="75000"/>
                  </a:schemeClr>
                </a:solidFill>
              </a:rPr>
              <a:t> залом</a:t>
            </a:r>
            <a:r>
              <a:rPr sz="1500" dirty="0" smtClean="0">
                <a:solidFill>
                  <a:srgbClr val="0070C0"/>
                </a:solidFill>
              </a:rPr>
              <a:t>. </a:t>
            </a:r>
            <a:r>
              <a:rPr sz="1500" dirty="0"/>
              <a:t>Всего </a:t>
            </a:r>
            <a:r>
              <a:rPr sz="1500" dirty="0" err="1"/>
              <a:t>за</a:t>
            </a:r>
            <a:r>
              <a:rPr sz="1500" dirty="0"/>
              <a:t> </a:t>
            </a:r>
            <a:r>
              <a:rPr sz="1500" dirty="0" smtClean="0"/>
              <a:t>202</a:t>
            </a:r>
            <a:r>
              <a:rPr lang="ru-RU" sz="1500" dirty="0" smtClean="0"/>
              <a:t>4</a:t>
            </a:r>
            <a:r>
              <a:rPr sz="1500" dirty="0" smtClean="0"/>
              <a:t> </a:t>
            </a:r>
            <a:r>
              <a:rPr sz="1500" dirty="0" err="1"/>
              <a:t>год</a:t>
            </a:r>
            <a:r>
              <a:rPr sz="1500" dirty="0"/>
              <a:t> </a:t>
            </a:r>
            <a:r>
              <a:rPr sz="1500" dirty="0" err="1"/>
              <a:t>было</a:t>
            </a:r>
            <a:r>
              <a:rPr sz="1500" dirty="0"/>
              <a:t> </a:t>
            </a:r>
            <a:r>
              <a:rPr sz="1500" dirty="0" err="1"/>
              <a:t>распространено</a:t>
            </a:r>
            <a:r>
              <a:rPr sz="1500" dirty="0"/>
              <a:t> </a:t>
            </a:r>
            <a:r>
              <a:rPr lang="ru-RU" sz="1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34</a:t>
            </a:r>
            <a:r>
              <a:rPr lang="ru-RU" sz="1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r>
              <a:rPr sz="1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sz="15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</a:t>
            </a:r>
            <a:r>
              <a:rPr sz="1500" dirty="0" err="1">
                <a:solidFill>
                  <a:srgbClr val="0070C0"/>
                </a:solidFill>
              </a:rPr>
              <a:t>ьготных</a:t>
            </a:r>
            <a:r>
              <a:rPr sz="1500" dirty="0">
                <a:solidFill>
                  <a:srgbClr val="0070C0"/>
                </a:solidFill>
              </a:rPr>
              <a:t> </a:t>
            </a:r>
            <a:r>
              <a:rPr sz="1500" dirty="0" err="1" smtClean="0">
                <a:solidFill>
                  <a:srgbClr val="0070C0"/>
                </a:solidFill>
              </a:rPr>
              <a:t>билет</a:t>
            </a:r>
            <a:r>
              <a:rPr lang="ru-RU" sz="1500" dirty="0" smtClean="0">
                <a:solidFill>
                  <a:srgbClr val="0070C0"/>
                </a:solidFill>
              </a:rPr>
              <a:t>а</a:t>
            </a:r>
            <a:r>
              <a:rPr sz="1500" dirty="0" smtClean="0">
                <a:solidFill>
                  <a:srgbClr val="0070C0"/>
                </a:solidFill>
              </a:rPr>
              <a:t> </a:t>
            </a:r>
            <a:r>
              <a:rPr sz="1500" dirty="0">
                <a:solidFill>
                  <a:srgbClr val="0070C0"/>
                </a:solidFill>
              </a:rPr>
              <a:t>(</a:t>
            </a:r>
            <a:r>
              <a:rPr sz="1500" dirty="0" err="1">
                <a:solidFill>
                  <a:srgbClr val="0070C0"/>
                </a:solidFill>
              </a:rPr>
              <a:t>из</a:t>
            </a:r>
            <a:r>
              <a:rPr sz="1500" dirty="0">
                <a:solidFill>
                  <a:srgbClr val="0070C0"/>
                </a:solidFill>
              </a:rPr>
              <a:t> </a:t>
            </a:r>
            <a:r>
              <a:rPr sz="1500" dirty="0" err="1">
                <a:solidFill>
                  <a:srgbClr val="0070C0"/>
                </a:solidFill>
              </a:rPr>
              <a:t>них</a:t>
            </a:r>
            <a:r>
              <a:rPr sz="1500" dirty="0">
                <a:solidFill>
                  <a:srgbClr val="0070C0"/>
                </a:solidFill>
              </a:rPr>
              <a:t> </a:t>
            </a:r>
            <a:r>
              <a:rPr lang="ru-RU" sz="1500" dirty="0" smtClean="0">
                <a:solidFill>
                  <a:srgbClr val="0070C0"/>
                </a:solidFill>
              </a:rPr>
              <a:t>130 </a:t>
            </a:r>
            <a:r>
              <a:rPr sz="1500" dirty="0" err="1" smtClean="0">
                <a:solidFill>
                  <a:srgbClr val="0070C0"/>
                </a:solidFill>
              </a:rPr>
              <a:t>бесплатно</a:t>
            </a:r>
            <a:r>
              <a:rPr sz="1500" dirty="0">
                <a:solidFill>
                  <a:srgbClr val="0070C0"/>
                </a:solidFill>
              </a:rPr>
              <a:t>)</a:t>
            </a:r>
            <a:r>
              <a:rPr sz="1500" dirty="0"/>
              <a:t>, в </a:t>
            </a:r>
            <a:r>
              <a:rPr sz="1500" dirty="0" err="1"/>
              <a:t>том</a:t>
            </a:r>
            <a:r>
              <a:rPr sz="1500" dirty="0"/>
              <a:t> </a:t>
            </a:r>
            <a:r>
              <a:rPr sz="1500" dirty="0" err="1"/>
              <a:t>числе</a:t>
            </a:r>
            <a:r>
              <a:rPr sz="1500" dirty="0"/>
              <a:t>: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SzTx/>
              <a:buNone/>
              <a:defRPr sz="1500" b="1"/>
            </a:pPr>
            <a:endParaRPr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lang="ru-RU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lang="ru-RU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lang="ru-RU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lang="ru-RU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lang="ru-RU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lang="ru-RU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r>
              <a:rPr lang="ru-RU" sz="1500" dirty="0"/>
              <a:t>Также </a:t>
            </a:r>
            <a:r>
              <a:rPr sz="1500" dirty="0" err="1"/>
              <a:t>чл</a:t>
            </a:r>
            <a:r>
              <a:rPr lang="ru-RU" sz="1500" dirty="0" err="1"/>
              <a:t>ены</a:t>
            </a:r>
            <a:r>
              <a:rPr sz="1500" dirty="0"/>
              <a:t> </a:t>
            </a:r>
            <a:r>
              <a:rPr sz="1500" dirty="0" err="1"/>
              <a:t>профсоюза</a:t>
            </a:r>
            <a:r>
              <a:rPr sz="1500" dirty="0"/>
              <a:t> </a:t>
            </a:r>
            <a:r>
              <a:rPr lang="ru-RU" sz="1500" dirty="0"/>
              <a:t>пользовались возможностью самостоятельно </a:t>
            </a:r>
            <a:r>
              <a:rPr sz="1500" dirty="0" err="1"/>
              <a:t>приобре</a:t>
            </a:r>
            <a:r>
              <a:rPr lang="ru-RU" sz="1500" dirty="0"/>
              <a:t>тать</a:t>
            </a:r>
            <a:r>
              <a:rPr sz="1500" dirty="0"/>
              <a:t> </a:t>
            </a:r>
            <a:r>
              <a:rPr lang="ru-RU" sz="1500" dirty="0"/>
              <a:t>льготные </a:t>
            </a:r>
            <a:r>
              <a:rPr sz="1500" dirty="0" err="1"/>
              <a:t>билеты</a:t>
            </a:r>
            <a:r>
              <a:rPr sz="1500" dirty="0"/>
              <a:t> </a:t>
            </a:r>
            <a:r>
              <a:rPr sz="1500" dirty="0" err="1"/>
              <a:t>на</a:t>
            </a:r>
            <a:r>
              <a:rPr sz="1500" dirty="0"/>
              <a:t> </a:t>
            </a:r>
            <a:r>
              <a:rPr sz="1500" dirty="0" err="1"/>
              <a:t>официальных</a:t>
            </a:r>
            <a:r>
              <a:rPr sz="1500" dirty="0"/>
              <a:t> </a:t>
            </a:r>
            <a:r>
              <a:rPr sz="1500" dirty="0" err="1"/>
              <a:t>сайтах</a:t>
            </a:r>
            <a:r>
              <a:rPr sz="1500" dirty="0"/>
              <a:t> </a:t>
            </a:r>
            <a:r>
              <a:rPr sz="1500" dirty="0" err="1"/>
              <a:t>театр</a:t>
            </a:r>
            <a:r>
              <a:rPr lang="ru-RU" sz="1500" dirty="0" err="1"/>
              <a:t>ов</a:t>
            </a:r>
            <a:r>
              <a:rPr sz="1500" dirty="0"/>
              <a:t> </a:t>
            </a:r>
            <a:r>
              <a:rPr lang="ru-RU" sz="1500" dirty="0"/>
              <a:t>по</a:t>
            </a:r>
            <a:r>
              <a:rPr sz="1500" dirty="0"/>
              <a:t> </a:t>
            </a:r>
            <a:r>
              <a:rPr lang="ru-RU" sz="1500" dirty="0"/>
              <a:t>специальным </a:t>
            </a:r>
            <a:r>
              <a:rPr sz="1500" dirty="0" err="1"/>
              <a:t>промокода</a:t>
            </a:r>
            <a:r>
              <a:rPr lang="ru-RU" sz="1500" dirty="0"/>
              <a:t>м</a:t>
            </a:r>
            <a:r>
              <a:rPr sz="1500" dirty="0"/>
              <a:t>.</a:t>
            </a:r>
          </a:p>
          <a:p>
            <a:pPr marL="0" indent="0">
              <a:spcBef>
                <a:spcPts val="0"/>
              </a:spcBef>
            </a:pPr>
            <a:endParaRPr lang="ru-RU" sz="15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67687"/>
              </p:ext>
            </p:extLst>
          </p:nvPr>
        </p:nvGraphicFramePr>
        <p:xfrm>
          <a:off x="359533" y="2276872"/>
          <a:ext cx="8424936" cy="4248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6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4847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1.Государственный </a:t>
                      </a:r>
                      <a:r>
                        <a:rPr lang="ru-RU" sz="13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Кремлевский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Дворец  - 8 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Большой театр– 23 бил.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3.Мастерская П. Фоменко 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72 бил. бесплатно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  <a:tab pos="457200" algn="l"/>
                        </a:tabLst>
                        <a:defRPr/>
                      </a:pPr>
                      <a:r>
                        <a:rPr lang="ru-RU" sz="13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Театр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им. Е. Вахтангова </a:t>
                      </a:r>
                      <a:r>
                        <a:rPr lang="ru-RU" sz="13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– 18 бил.</a:t>
                      </a:r>
                      <a:endParaRPr lang="ru-RU" sz="13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5.Театр Наций –214 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6.Театр </a:t>
                      </a:r>
                      <a:r>
                        <a:rPr lang="ru-RU" sz="13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«Геликон-опера»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 бил. бесплатно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7.Театр «Новая опера» –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3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бил.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 Консерватория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20 бил. (1 бесплатно)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Театр Российской Армии – 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МХТ им. А. П. Чехова –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3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бил.</a:t>
                      </a:r>
                      <a:endParaRPr lang="ru-RU" sz="13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Театр им. Моссовета 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 </a:t>
                      </a: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 театр Мюзикла  – 24 бил. бесплатно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3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13. </a:t>
                      </a:r>
                      <a:r>
                        <a:rPr lang="ru-RU" sz="13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Театр им. В.В. Маяковского – 39 бил.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ru-RU" sz="13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3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14. Студия театрального искусства – 19 бил.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3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15. </a:t>
                      </a:r>
                      <a:r>
                        <a:rPr lang="ru-RU" sz="1300" b="0" i="0" u="none" strike="noStrike" kern="1200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Электротеатр</a:t>
                      </a:r>
                      <a:r>
                        <a:rPr lang="ru-RU" sz="13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 Станиславский  - 70 бил. </a:t>
                      </a:r>
                      <a:br>
                        <a:rPr lang="ru-RU" sz="13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</a:br>
                      <a:r>
                        <a:rPr lang="ru-RU" sz="13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(14 бесплатно)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16  ГИТИС – 35 бил. (9 б. бесплатно)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17  МАМТ -  12 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18. Р АМТ  -  6 бил. (2 бесплатно)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19. Учебный театр Б. Щукина – 66 бил.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20. </a:t>
                      </a:r>
                      <a:r>
                        <a:rPr lang="ru-RU" sz="13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Театр Школа драматического искусства -  12 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21. Театр </a:t>
                      </a:r>
                      <a:r>
                        <a:rPr lang="en-US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Et Cetera </a:t>
                      </a: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 8 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3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Театр На Таганке – 12 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23. Театр на Стромынке – 6 бил. (2 бил. бесплатно)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24. Дом Музыки – 15 бил.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25. Дом кино – 4  бил.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endParaRPr lang="ru-RU" sz="13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endParaRPr lang="ru-RU" sz="13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endParaRPr lang="ru-RU" sz="13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  <a:tab pos="457200" algn="l"/>
                        </a:tabLst>
                      </a:pPr>
                      <a:r>
                        <a:rPr lang="ru-RU" sz="13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</a:t>
                      </a:r>
                      <a:endParaRPr lang="ru-RU" sz="130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9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7"/>
            <a:ext cx="6696744" cy="634084"/>
          </a:xfrm>
          <a:prstGeom prst="rect">
            <a:avLst/>
          </a:prstGeom>
        </p:spPr>
        <p:txBody>
          <a:bodyPr/>
          <a:lstStyle>
            <a:lvl1pPr algn="l" defTabSz="822959">
              <a:defRPr sz="3509" b="1"/>
            </a:lvl1pPr>
          </a:lstStyle>
          <a:p>
            <a:r>
              <a:rPr dirty="0" err="1">
                <a:solidFill>
                  <a:srgbClr val="FF0000"/>
                </a:solidFill>
              </a:rPr>
              <a:t>Культурно-массовая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работа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6" name="Прямоугольник 4"/>
          <p:cNvSpPr/>
          <p:nvPr/>
        </p:nvSpPr>
        <p:spPr>
          <a:xfrm>
            <a:off x="251520" y="908720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77" name="Picture 3" descr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868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Объект 2"/>
          <p:cNvSpPr txBox="1">
            <a:spLocks noGrp="1"/>
          </p:cNvSpPr>
          <p:nvPr>
            <p:ph type="body" idx="1"/>
          </p:nvPr>
        </p:nvSpPr>
        <p:spPr>
          <a:xfrm>
            <a:off x="251519" y="1567534"/>
            <a:ext cx="8640962" cy="5290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r>
              <a:rPr sz="2000" dirty="0" err="1"/>
              <a:t>Были</a:t>
            </a:r>
            <a:r>
              <a:rPr sz="2000" dirty="0"/>
              <a:t> </a:t>
            </a:r>
            <a:r>
              <a:rPr sz="2000" dirty="0" err="1"/>
              <a:t>организованы</a:t>
            </a:r>
            <a:r>
              <a:rPr sz="2000" dirty="0"/>
              <a:t> </a:t>
            </a:r>
            <a:r>
              <a:rPr sz="2000" dirty="0" err="1"/>
              <a:t>следующие</a:t>
            </a:r>
            <a:r>
              <a:rPr sz="2000" dirty="0"/>
              <a:t> </a:t>
            </a:r>
            <a:r>
              <a:rPr sz="2000" dirty="0" err="1"/>
              <a:t>экскурсии</a:t>
            </a:r>
            <a:r>
              <a:rPr sz="2000" dirty="0"/>
              <a:t>:</a:t>
            </a:r>
            <a:endParaRPr lang="ru-RU" sz="2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1500" b="1"/>
            </a:pPr>
            <a:endParaRPr lang="ru-RU" sz="2000" dirty="0"/>
          </a:p>
          <a:p>
            <a:pPr marL="360363" indent="-360363" algn="just"/>
            <a:r>
              <a:rPr lang="ru-RU" sz="2000" dirty="0" smtClean="0"/>
              <a:t>19.05.2024 </a:t>
            </a:r>
            <a:r>
              <a:rPr lang="ru-RU" sz="2000" dirty="0"/>
              <a:t>– </a:t>
            </a:r>
            <a:r>
              <a:rPr lang="ru-RU" sz="2000" dirty="0" smtClean="0"/>
              <a:t>экскурсия для работников и студентов «Ворота </a:t>
            </a:r>
            <a:r>
              <a:rPr lang="ru-RU" sz="2000" dirty="0"/>
              <a:t>золотого кольца</a:t>
            </a:r>
            <a:r>
              <a:rPr lang="ru-RU" sz="2000" dirty="0" smtClean="0"/>
              <a:t>» - Владимир </a:t>
            </a:r>
            <a:r>
              <a:rPr lang="ru-RU" sz="2000" dirty="0"/>
              <a:t>– </a:t>
            </a:r>
            <a:r>
              <a:rPr lang="ru-RU" sz="2000" dirty="0" smtClean="0"/>
              <a:t>Боголюбово (80 чел.)</a:t>
            </a:r>
            <a:endParaRPr lang="ru-RU" sz="2000" dirty="0"/>
          </a:p>
          <a:p>
            <a:pPr algn="just" fontAlgn="base"/>
            <a:r>
              <a:rPr lang="ru-RU" sz="2000" dirty="0" smtClean="0"/>
              <a:t>22.09.2024 </a:t>
            </a:r>
            <a:r>
              <a:rPr lang="ru-RU" sz="2000" dirty="0"/>
              <a:t>– экскурсия для работников и студентов в </a:t>
            </a:r>
            <a:r>
              <a:rPr lang="ru-RU" sz="2000" dirty="0" smtClean="0"/>
              <a:t>Горки Ленинские</a:t>
            </a:r>
            <a:br>
              <a:rPr lang="ru-RU" sz="2000" dirty="0" smtClean="0"/>
            </a:br>
            <a:r>
              <a:rPr lang="ru-RU" sz="2000" dirty="0" smtClean="0"/>
              <a:t>(80 </a:t>
            </a:r>
            <a:r>
              <a:rPr lang="ru-RU" sz="2000" dirty="0"/>
              <a:t>чел.)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 sz="1500"/>
            </a:pPr>
            <a:endParaRPr lang="ru-RU" sz="20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 sz="1500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985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 err="1">
                <a:solidFill>
                  <a:srgbClr val="FF0000"/>
                </a:solidFill>
              </a:rPr>
              <a:t>Обучение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профактива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82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Объект 2"/>
          <p:cNvSpPr txBox="1">
            <a:spLocks noGrp="1"/>
          </p:cNvSpPr>
          <p:nvPr>
            <p:ph type="body" idx="1"/>
          </p:nvPr>
        </p:nvSpPr>
        <p:spPr>
          <a:xfrm>
            <a:off x="467544" y="1600200"/>
            <a:ext cx="8219255" cy="4853136"/>
          </a:xfrm>
          <a:prstGeom prst="rect">
            <a:avLst/>
          </a:prstGeom>
        </p:spPr>
        <p:txBody>
          <a:bodyPr/>
          <a:lstStyle/>
          <a:p>
            <a:pPr marL="388620" algn="just">
              <a:spcBef>
                <a:spcPts val="500"/>
              </a:spcBef>
              <a:buClr>
                <a:srgbClr val="C3260C"/>
              </a:buClr>
              <a:buSzPct val="130000"/>
              <a:defRPr sz="2400"/>
            </a:pPr>
            <a:endParaRPr lang="ru-RU" dirty="0"/>
          </a:p>
          <a:p>
            <a:pPr marL="388620" algn="just">
              <a:spcBef>
                <a:spcPts val="500"/>
              </a:spcBef>
              <a:buClr>
                <a:srgbClr val="C3260C"/>
              </a:buClr>
              <a:buSzPct val="130000"/>
              <a:defRPr sz="2400"/>
            </a:pPr>
            <a:r>
              <a:rPr dirty="0" err="1"/>
              <a:t>Председатель</a:t>
            </a:r>
            <a:r>
              <a:rPr dirty="0"/>
              <a:t> ОППО и </a:t>
            </a:r>
            <a:r>
              <a:rPr dirty="0" err="1"/>
              <a:t>члены</a:t>
            </a:r>
            <a:r>
              <a:rPr dirty="0"/>
              <a:t> </a:t>
            </a:r>
            <a:r>
              <a:rPr dirty="0" err="1"/>
              <a:t>профкома</a:t>
            </a:r>
            <a:r>
              <a:rPr dirty="0"/>
              <a:t> </a:t>
            </a:r>
            <a:r>
              <a:rPr dirty="0" err="1"/>
              <a:t>принимали</a:t>
            </a:r>
            <a:r>
              <a:rPr dirty="0"/>
              <a:t> </a:t>
            </a:r>
            <a:r>
              <a:rPr dirty="0" err="1"/>
              <a:t>участие</a:t>
            </a:r>
            <a:r>
              <a:rPr dirty="0"/>
              <a:t>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всех</a:t>
            </a:r>
            <a:r>
              <a:rPr dirty="0"/>
              <a:t> </a:t>
            </a:r>
            <a:r>
              <a:rPr dirty="0" err="1"/>
              <a:t>семинарах</a:t>
            </a:r>
            <a:r>
              <a:rPr dirty="0"/>
              <a:t> </a:t>
            </a:r>
            <a:r>
              <a:rPr lang="ru-RU" dirty="0"/>
              <a:t>городского комитета профсоюза</a:t>
            </a:r>
            <a:r>
              <a:rPr dirty="0"/>
              <a:t>.</a:t>
            </a:r>
            <a:endParaRPr lang="ru-RU" dirty="0"/>
          </a:p>
          <a:p>
            <a:pPr marL="388620" algn="just">
              <a:spcBef>
                <a:spcPts val="500"/>
              </a:spcBef>
              <a:buClr>
                <a:srgbClr val="C3260C"/>
              </a:buClr>
              <a:buSzPct val="130000"/>
              <a:defRPr sz="2400"/>
            </a:pPr>
            <a:endParaRPr dirty="0"/>
          </a:p>
          <a:p>
            <a:pPr marL="388620" algn="just">
              <a:spcBef>
                <a:spcPts val="500"/>
              </a:spcBef>
              <a:buClr>
                <a:srgbClr val="C3260C"/>
              </a:buClr>
              <a:buSzPct val="130000"/>
              <a:defRPr sz="2400"/>
            </a:pPr>
            <a:r>
              <a:rPr lang="ru-RU" dirty="0"/>
              <a:t>2</a:t>
            </a:r>
            <a:r>
              <a:rPr dirty="0" smtClean="0"/>
              <a:t> </a:t>
            </a:r>
            <a:r>
              <a:rPr dirty="0" err="1" smtClean="0"/>
              <a:t>член</a:t>
            </a:r>
            <a:r>
              <a:rPr lang="ru-RU" dirty="0" smtClean="0"/>
              <a:t>а</a:t>
            </a:r>
            <a:r>
              <a:rPr dirty="0" smtClean="0"/>
              <a:t> </a:t>
            </a:r>
            <a:r>
              <a:rPr dirty="0" err="1"/>
              <a:t>профсоюзного</a:t>
            </a:r>
            <a:r>
              <a:rPr dirty="0"/>
              <a:t> </a:t>
            </a:r>
            <a:r>
              <a:rPr dirty="0" err="1"/>
              <a:t>актива</a:t>
            </a:r>
            <a:r>
              <a:rPr dirty="0"/>
              <a:t> </a:t>
            </a:r>
            <a:r>
              <a:rPr dirty="0" err="1"/>
              <a:t>студенческой</a:t>
            </a:r>
            <a:r>
              <a:rPr dirty="0"/>
              <a:t> </a:t>
            </a:r>
            <a:r>
              <a:rPr dirty="0" err="1"/>
              <a:t>секции</a:t>
            </a:r>
            <a:r>
              <a:rPr dirty="0"/>
              <a:t> </a:t>
            </a:r>
            <a:r>
              <a:rPr dirty="0" err="1"/>
              <a:t>прошли</a:t>
            </a:r>
            <a:r>
              <a:rPr dirty="0"/>
              <a:t> </a:t>
            </a:r>
            <a:r>
              <a:rPr dirty="0" err="1" smtClean="0"/>
              <a:t>обучение</a:t>
            </a:r>
            <a:r>
              <a:rPr lang="ru-RU" dirty="0" smtClean="0"/>
              <a:t> в школе профсоюзного актива «Лидер 2024»</a:t>
            </a:r>
            <a:r>
              <a:rPr dirty="0" smtClean="0"/>
              <a:t>, </a:t>
            </a:r>
            <a:r>
              <a:rPr dirty="0" err="1"/>
              <a:t>организованное</a:t>
            </a:r>
            <a:r>
              <a:rPr dirty="0"/>
              <a:t> </a:t>
            </a:r>
            <a:r>
              <a:rPr lang="ru-RU" dirty="0" smtClean="0"/>
              <a:t>летом </a:t>
            </a:r>
            <a:r>
              <a:rPr dirty="0" err="1" smtClean="0"/>
              <a:t>городск</a:t>
            </a:r>
            <a:r>
              <a:rPr lang="ru-RU" dirty="0" smtClean="0"/>
              <a:t>им</a:t>
            </a:r>
            <a:r>
              <a:rPr dirty="0" smtClean="0"/>
              <a:t> комитет</a:t>
            </a:r>
            <a:r>
              <a:rPr lang="ru-RU" dirty="0" smtClean="0"/>
              <a:t>ом</a:t>
            </a:r>
            <a:r>
              <a:rPr dirty="0" smtClean="0"/>
              <a:t> </a:t>
            </a:r>
            <a:r>
              <a:rPr dirty="0" err="1"/>
              <a:t>профсоюза</a:t>
            </a:r>
            <a:r>
              <a:rPr dirty="0"/>
              <a:t>.</a:t>
            </a:r>
          </a:p>
        </p:txBody>
      </p:sp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979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0FF937-AF84-3DBF-6C3B-851ABA9F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620807-40D8-29B5-330C-C1FE2A24A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начале </a:t>
            </a:r>
            <a:r>
              <a:rPr lang="ru-RU" dirty="0" smtClean="0"/>
              <a:t>2024 учебного </a:t>
            </a:r>
            <a:r>
              <a:rPr lang="ru-RU" dirty="0"/>
              <a:t>года </a:t>
            </a:r>
            <a:r>
              <a:rPr lang="ru-RU" dirty="0" smtClean="0"/>
              <a:t>была проведена «Ярмарка клубов», где члены профсоюза рассказали поступившим на первый курс о возможностях профсоюза, о важности вступления в данную организацию. После мероприятия более 20 студентов стали членами профсоюза.</a:t>
            </a:r>
            <a:endParaRPr lang="ru-RU" dirty="0"/>
          </a:p>
          <a:p>
            <a:r>
              <a:rPr lang="ru-RU" dirty="0" smtClean="0"/>
              <a:t>Были проведены собрания профоргов.</a:t>
            </a:r>
            <a:endParaRPr lang="ru-RU" dirty="0"/>
          </a:p>
          <a:p>
            <a:r>
              <a:rPr lang="ru-RU" dirty="0" smtClean="0"/>
              <a:t>С 1 семестра 2024-2025 года главным нововведением для студенческой секции стала активная коммуникации профоргов со студентами. Еженедельно они передавали сообщения о мероприятиях профсоюза, экскурсиях и билетах в театр.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C602F8-07AB-2526-C4DE-E32352AA5C93}"/>
              </a:ext>
            </a:extLst>
          </p:cNvPr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AE82304-9C58-854E-DA92-119A70465E9B}"/>
              </a:ext>
            </a:extLst>
          </p:cNvPr>
          <p:cNvSpPr txBox="1">
            <a:spLocks/>
          </p:cNvSpPr>
          <p:nvPr/>
        </p:nvSpPr>
        <p:spPr>
          <a:xfrm>
            <a:off x="323528" y="245141"/>
            <a:ext cx="669674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ru-RU" dirty="0">
                <a:solidFill>
                  <a:srgbClr val="FF0000"/>
                </a:solidFill>
              </a:rPr>
              <a:t>Краткий отчет о работе студенческой секции</a:t>
            </a:r>
          </a:p>
        </p:txBody>
      </p:sp>
      <p:pic>
        <p:nvPicPr>
          <p:cNvPr id="9" name="Picture 2" descr="Picture 2">
            <a:extLst>
              <a:ext uri="{FF2B5EF4-FFF2-40B4-BE49-F238E27FC236}">
                <a16:creationId xmlns:a16="http://schemas.microsoft.com/office/drawing/2014/main" xmlns="" id="{175286F0-499D-6A97-3845-8B428B791E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979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42735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8C8968A-B217-2DD0-04CC-5C6B00EAFE45}"/>
              </a:ext>
            </a:extLst>
          </p:cNvPr>
          <p:cNvSpPr txBox="1">
            <a:spLocks/>
          </p:cNvSpPr>
          <p:nvPr/>
        </p:nvSpPr>
        <p:spPr>
          <a:xfrm>
            <a:off x="323528" y="245141"/>
            <a:ext cx="669674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ru-RU" dirty="0">
                <a:solidFill>
                  <a:srgbClr val="FF0000"/>
                </a:solidFill>
              </a:rPr>
              <a:t>Краткий отчет о работе студенческой секции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416237-5FD2-79F8-0C1B-6A5A52126543}"/>
              </a:ext>
            </a:extLst>
          </p:cNvPr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D8F9309-0E83-8427-25CA-8DE0A221C153}"/>
              </a:ext>
            </a:extLst>
          </p:cNvPr>
          <p:cNvSpPr txBox="1">
            <a:spLocks/>
          </p:cNvSpPr>
          <p:nvPr/>
        </p:nvSpPr>
        <p:spPr>
          <a:xfrm>
            <a:off x="462372" y="1744217"/>
            <a:ext cx="8219255" cy="485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88620" algn="just" hangingPunct="1">
              <a:spcBef>
                <a:spcPts val="500"/>
              </a:spcBef>
              <a:buClr>
                <a:srgbClr val="C3260C"/>
              </a:buClr>
              <a:buSzPct val="130000"/>
              <a:defRPr sz="2400"/>
            </a:pPr>
            <a:endParaRPr lang="ru-RU" sz="2400" dirty="0"/>
          </a:p>
          <a:p>
            <a:pPr marL="45720" indent="0" algn="just" hangingPunct="1">
              <a:spcBef>
                <a:spcPts val="500"/>
              </a:spcBef>
              <a:buClr>
                <a:srgbClr val="C3260C"/>
              </a:buClr>
              <a:buSzPct val="130000"/>
              <a:buNone/>
              <a:defRPr sz="2400"/>
            </a:pPr>
            <a:r>
              <a:rPr lang="ru-RU" sz="2400" dirty="0"/>
              <a:t>В 1 семестре </a:t>
            </a:r>
            <a:r>
              <a:rPr lang="ru-RU" sz="2400" dirty="0" smtClean="0"/>
              <a:t>2024-25 </a:t>
            </a:r>
            <a:r>
              <a:rPr lang="ru-RU" sz="2400" dirty="0"/>
              <a:t>учебного года </a:t>
            </a:r>
            <a:r>
              <a:rPr lang="ru-RU" sz="2400" dirty="0" smtClean="0"/>
              <a:t>была проведена профсоюзная </a:t>
            </a:r>
            <a:r>
              <a:rPr lang="ru-RU" sz="2400" dirty="0" err="1" smtClean="0"/>
              <a:t>учеба</a:t>
            </a:r>
            <a:r>
              <a:rPr lang="ru-RU" sz="2400" dirty="0" smtClean="0"/>
              <a:t> профгруппоргов учебных групп. Неоднократно </a:t>
            </a:r>
            <a:r>
              <a:rPr lang="ru-RU" sz="2400" dirty="0"/>
              <a:t>проводились </a:t>
            </a:r>
            <a:r>
              <a:rPr lang="ru-RU" sz="2400" dirty="0" smtClean="0"/>
              <a:t>собрания профгруппоргов</a:t>
            </a:r>
            <a:r>
              <a:rPr lang="ru-RU" sz="2400" dirty="0"/>
              <a:t>, </a:t>
            </a:r>
            <a:r>
              <a:rPr lang="ru-RU" sz="2400" dirty="0" smtClean="0"/>
              <a:t>выборы профгруппоргов в группах и разграничение их обязанностей. </a:t>
            </a:r>
          </a:p>
          <a:p>
            <a:pPr marL="45720" indent="0" algn="just" hangingPunct="1">
              <a:spcBef>
                <a:spcPts val="500"/>
              </a:spcBef>
              <a:buClr>
                <a:srgbClr val="C3260C"/>
              </a:buClr>
              <a:buSzPct val="130000"/>
              <a:buNone/>
              <a:defRPr sz="2400"/>
            </a:pPr>
            <a:endParaRPr lang="ru-RU" sz="2400" dirty="0"/>
          </a:p>
          <a:p>
            <a:pPr marL="45720" indent="0" algn="just" hangingPunct="1">
              <a:spcBef>
                <a:spcPts val="500"/>
              </a:spcBef>
              <a:buClr>
                <a:srgbClr val="C3260C"/>
              </a:buClr>
              <a:buSzPct val="130000"/>
              <a:buNone/>
              <a:defRPr sz="2400"/>
            </a:pPr>
            <a:r>
              <a:rPr lang="ru-RU" sz="2400" dirty="0" smtClean="0"/>
              <a:t>Также были организованы комиссии студентов по правовому, хозяйственно-бытовому, культурному секторам и сектора медиа-коммуникаций. Число профгруппоргов увеличилось до 35 человек. 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xmlns="" id="{DD7CF66C-9ACB-1424-2E6A-35CFA2361E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979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655859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3EF3D-907D-79A3-7AC9-5EE60D06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5FFB62-F726-3C1E-5DA7-45365B427DAB}"/>
              </a:ext>
            </a:extLst>
          </p:cNvPr>
          <p:cNvSpPr txBox="1">
            <a:spLocks/>
          </p:cNvSpPr>
          <p:nvPr/>
        </p:nvSpPr>
        <p:spPr>
          <a:xfrm>
            <a:off x="323528" y="245141"/>
            <a:ext cx="669674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ru-RU" dirty="0">
                <a:solidFill>
                  <a:srgbClr val="FF0000"/>
                </a:solidFill>
              </a:rPr>
              <a:t>Краткий отчет о работе студенческой секции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E9B3E5-130E-CAC5-E276-6D35A71ADC18}"/>
              </a:ext>
            </a:extLst>
          </p:cNvPr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C45FAC6-E65F-CFF2-4165-30B34B35977D}"/>
              </a:ext>
            </a:extLst>
          </p:cNvPr>
          <p:cNvSpPr txBox="1">
            <a:spLocks/>
          </p:cNvSpPr>
          <p:nvPr/>
        </p:nvSpPr>
        <p:spPr>
          <a:xfrm>
            <a:off x="462372" y="1744217"/>
            <a:ext cx="8219255" cy="485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45720" indent="0" algn="just" hangingPunct="1">
              <a:spcBef>
                <a:spcPts val="500"/>
              </a:spcBef>
              <a:buClr>
                <a:srgbClr val="C3260C"/>
              </a:buClr>
              <a:buSzPct val="130000"/>
              <a:buNone/>
              <a:defRPr sz="2400"/>
            </a:pPr>
            <a:r>
              <a:rPr lang="ru-RU" sz="2400" dirty="0"/>
              <a:t>Члены студенческой секции профсоюза активно развивают студенческую группу </a:t>
            </a:r>
            <a:r>
              <a:rPr lang="ru-RU" sz="2400" dirty="0" err="1"/>
              <a:t>Вконтакте</a:t>
            </a:r>
            <a:r>
              <a:rPr lang="ru-RU" sz="2400" dirty="0"/>
              <a:t>. За </a:t>
            </a:r>
            <a:r>
              <a:rPr lang="ru-RU" sz="2400" dirty="0" smtClean="0"/>
              <a:t>год был опубликован 31 пост, </a:t>
            </a:r>
            <a:r>
              <a:rPr lang="ru-RU" sz="2400" dirty="0"/>
              <a:t>в группу вступили </a:t>
            </a:r>
            <a:r>
              <a:rPr lang="ru-RU" sz="2400" dirty="0" smtClean="0"/>
              <a:t>61 </a:t>
            </a:r>
            <a:r>
              <a:rPr lang="ru-RU" sz="2400" dirty="0"/>
              <a:t>новых пользователя, количество просмотров материалов группы достигло отметки </a:t>
            </a:r>
            <a:r>
              <a:rPr lang="ru-RU" sz="2400" dirty="0" smtClean="0"/>
              <a:t>10622. </a:t>
            </a:r>
            <a:endParaRPr lang="ru-RU" sz="2400" dirty="0"/>
          </a:p>
          <a:p>
            <a:pPr marL="45720" indent="0" algn="just" hangingPunct="1">
              <a:spcBef>
                <a:spcPts val="500"/>
              </a:spcBef>
              <a:buClr>
                <a:srgbClr val="C3260C"/>
              </a:buClr>
              <a:buSzPct val="130000"/>
              <a:buNone/>
              <a:defRPr sz="2400"/>
            </a:pPr>
            <a:r>
              <a:rPr lang="ru-RU" sz="2400" dirty="0"/>
              <a:t>На данной площадке публикуется:</a:t>
            </a:r>
          </a:p>
          <a:p>
            <a:pPr marL="502920" indent="-457200" algn="just" hangingPunct="1">
              <a:spcBef>
                <a:spcPts val="500"/>
              </a:spcBef>
              <a:buClr>
                <a:srgbClr val="C3260C"/>
              </a:buClr>
              <a:buSzPct val="130000"/>
              <a:buAutoNum type="arabicPeriod"/>
              <a:defRPr sz="2400"/>
            </a:pPr>
            <a:r>
              <a:rPr lang="ru-RU" sz="2400" dirty="0"/>
              <a:t>Информация о самых важных мероприятиях Института и города (волонтерские программы, семинары, лекции);</a:t>
            </a:r>
          </a:p>
          <a:p>
            <a:pPr marL="502920" indent="-457200" algn="just" hangingPunct="1">
              <a:spcBef>
                <a:spcPts val="500"/>
              </a:spcBef>
              <a:buClr>
                <a:srgbClr val="C3260C"/>
              </a:buClr>
              <a:buSzPct val="130000"/>
              <a:buAutoNum type="arabicPeriod"/>
              <a:defRPr sz="2400"/>
            </a:pPr>
            <a:r>
              <a:rPr lang="ru-RU" sz="2400" dirty="0"/>
              <a:t>Творческие рубрики</a:t>
            </a:r>
            <a:r>
              <a:rPr lang="ru-RU" sz="2400" dirty="0" smtClean="0"/>
              <a:t>: </a:t>
            </a:r>
            <a:r>
              <a:rPr lang="ru-RU" sz="2400" dirty="0"/>
              <a:t>«</a:t>
            </a:r>
            <a:r>
              <a:rPr lang="ru-RU" sz="2400" dirty="0" smtClean="0"/>
              <a:t>Театры», «Под Новый </a:t>
            </a:r>
            <a:r>
              <a:rPr lang="ru-RU" sz="2400" dirty="0"/>
              <a:t>Г</a:t>
            </a:r>
            <a:r>
              <a:rPr lang="ru-RU" sz="2400" dirty="0" smtClean="0"/>
              <a:t>од», «Искусство»;</a:t>
            </a:r>
          </a:p>
          <a:p>
            <a:pPr marL="502920" indent="-457200" algn="just" hangingPunct="1">
              <a:spcBef>
                <a:spcPts val="500"/>
              </a:spcBef>
              <a:buClr>
                <a:srgbClr val="C3260C"/>
              </a:buClr>
              <a:buSzPct val="130000"/>
              <a:buAutoNum type="arabicPeriod"/>
              <a:defRPr sz="2400"/>
            </a:pPr>
            <a:r>
              <a:rPr lang="ru-RU" sz="2400" dirty="0" smtClean="0"/>
              <a:t>Новости о мероприятиях Профсоюза.</a:t>
            </a:r>
            <a:endParaRPr lang="ru-RU" sz="2400" dirty="0"/>
          </a:p>
          <a:p>
            <a:pPr marL="45720" indent="0" algn="just" hangingPunct="1">
              <a:spcBef>
                <a:spcPts val="500"/>
              </a:spcBef>
              <a:buClr>
                <a:srgbClr val="C3260C"/>
              </a:buClr>
              <a:buSzPct val="130000"/>
              <a:buNone/>
              <a:defRPr sz="2400"/>
            </a:pPr>
            <a:r>
              <a:rPr lang="ru-RU" sz="2400" dirty="0" smtClean="0"/>
              <a:t>В телеграмм-канале студенческой секции профсоюза с ноября 2024 года были опубликованы 17 постов, присоединилось 64 новых подписчика, количество просмотров материалов канала достигло отметки 2600. </a:t>
            </a:r>
          </a:p>
          <a:p>
            <a:pPr marL="45720" indent="0" algn="just" hangingPunct="1">
              <a:spcBef>
                <a:spcPts val="500"/>
              </a:spcBef>
              <a:buClr>
                <a:srgbClr val="C3260C"/>
              </a:buClr>
              <a:buSzPct val="130000"/>
              <a:buNone/>
              <a:defRPr sz="2400"/>
            </a:pPr>
            <a:r>
              <a:rPr lang="ru-RU" sz="2400" dirty="0" smtClean="0"/>
              <a:t>Канал создан с целью улучшения коммуникации между профкомом и студентами, повышения разнообразия контента и привлечения внимания во всех возможных популярных социальных сетях.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xmlns="" id="{379564AA-542C-F118-6E94-440A5640F6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979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92762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6696744" cy="10801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795527">
              <a:defRPr sz="3393" b="1"/>
            </a:pPr>
            <a:r>
              <a:rPr dirty="0" err="1"/>
              <a:t>Краткий</a:t>
            </a:r>
            <a:r>
              <a:rPr dirty="0"/>
              <a:t> </a:t>
            </a:r>
            <a:r>
              <a:rPr dirty="0" err="1"/>
              <a:t>финансовый</a:t>
            </a:r>
            <a:r>
              <a:rPr dirty="0"/>
              <a:t> </a:t>
            </a:r>
            <a:r>
              <a:rPr dirty="0" err="1"/>
              <a:t>отчет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202" name="Прямоугольник 4"/>
          <p:cNvSpPr/>
          <p:nvPr/>
        </p:nvSpPr>
        <p:spPr>
          <a:xfrm>
            <a:off x="323527" y="86653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3" name="Picture 3" descr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979" y="188640"/>
            <a:ext cx="1968501" cy="658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47722"/>
              </p:ext>
            </p:extLst>
          </p:nvPr>
        </p:nvGraphicFramePr>
        <p:xfrm>
          <a:off x="467543" y="1176015"/>
          <a:ext cx="8352929" cy="51491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602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№</a:t>
                      </a:r>
                    </a:p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п/п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Наименование статей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Код строки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2023</a:t>
                      </a:r>
                    </a:p>
                  </a:txBody>
                  <a:tcPr marL="28746" marR="28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2024</a:t>
                      </a:r>
                    </a:p>
                  </a:txBody>
                  <a:tcPr marL="28746" marR="28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План 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(%)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План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(%)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Факт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(%)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Факт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Руб.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%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Руб.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%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Остаток средств на начало </a:t>
                      </a:r>
                      <a:r>
                        <a:rPr lang="ru-RU" sz="1000" baseline="0" dirty="0" err="1">
                          <a:effectLst/>
                        </a:rPr>
                        <a:t>отчетного</a:t>
                      </a:r>
                      <a:r>
                        <a:rPr lang="ru-RU" sz="1000" baseline="0" dirty="0">
                          <a:effectLst/>
                        </a:rPr>
                        <a:t> периода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859162,26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226497,32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0" baseline="0" dirty="0">
                          <a:effectLst/>
                        </a:rPr>
                        <a:t>Доходы</a:t>
                      </a:r>
                      <a:endParaRPr lang="ru-RU" sz="1000" b="1" kern="0" baseline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х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Членские профсоюзные взносы всего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2377155,26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1471306,95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1.1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Членские профсоюзные взносы 1%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2377155,26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1471306,95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Иные поступления в уставную деятельность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30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Всего доходов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40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2377155,26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1471306,95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100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4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0" baseline="0" dirty="0">
                          <a:effectLst/>
                        </a:rPr>
                        <a:t>Расходы</a:t>
                      </a:r>
                      <a:endParaRPr lang="ru-RU" sz="1000" b="1" kern="0" baseline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х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х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Целевые мероприятия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4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62415,17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2,3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3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11512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0,7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1,2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1.1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Информационная работа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1.2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Подготовка и обучение профсоюзных кадров и актива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52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97500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3,6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4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33000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2,1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3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1.3 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Проведение конференций, комитетов, совещаний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53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1.4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Культурно-массовые мероприятия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В том числе Экскурсии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920601,22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</a:rPr>
                        <a:t>504000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33,7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</a:rPr>
                        <a:t>18,5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34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593130,26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</a:rPr>
                        <a:t>450000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36,9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</a:rPr>
                        <a:t>28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34,5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1.5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Спортивные мероприятия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55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20000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0,7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2324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0,1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2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1.6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Оздоровление и отдых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3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0,3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8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Материальная помощь членам Профсоюза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60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595000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21,8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595000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37,1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27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3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Премирование профактива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70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17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475000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17,4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17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371000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23,1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15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4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Хозяйственные расходы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80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Отчисления членских профсоюзных взносов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90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560100,17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20,5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294261,38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20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Прочие расходы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Всего расходов</a:t>
                      </a:r>
                      <a:endParaRPr lang="ru-RU" sz="1000" b="1" baseline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110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2730616,56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1605966,26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100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100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3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Остаток средств на конец отчетного периода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505700, 95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226497,32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effectLst/>
                        </a:rPr>
                        <a:t> </a:t>
                      </a:r>
                      <a:endParaRPr lang="ru-RU" sz="10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effectLst/>
                        </a:rPr>
                        <a:t> </a:t>
                      </a:r>
                      <a:endParaRPr lang="ru-RU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46" marR="28746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sz="3900" b="1"/>
            </a:lvl1pPr>
          </a:lstStyle>
          <a:p>
            <a:r>
              <a:rPr dirty="0" err="1">
                <a:solidFill>
                  <a:srgbClr val="FF0000"/>
                </a:solidFill>
              </a:rPr>
              <a:t>Количественные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показатели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7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208" name="Объект 3"/>
          <p:cNvGraphicFramePr/>
          <p:nvPr>
            <p:extLst>
              <p:ext uri="{D42A27DB-BD31-4B8C-83A1-F6EECF244321}">
                <p14:modId xmlns:p14="http://schemas.microsoft.com/office/powerpoint/2010/main" val="1611709676"/>
              </p:ext>
            </p:extLst>
          </p:nvPr>
        </p:nvGraphicFramePr>
        <p:xfrm>
          <a:off x="323529" y="1700808"/>
          <a:ext cx="8496943" cy="374441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509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3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3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3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6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911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 err="1">
                          <a:solidFill>
                            <a:srgbClr val="FFFFFF"/>
                          </a:solidFill>
                        </a:rPr>
                        <a:t>Показатель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</a:rPr>
                        <a:t>20</a:t>
                      </a:r>
                      <a:r>
                        <a:rPr lang="ru-RU" b="1" dirty="0">
                          <a:solidFill>
                            <a:srgbClr val="FFFFFF"/>
                          </a:solidFill>
                        </a:rPr>
                        <a:t>21</a:t>
                      </a:r>
                      <a:r>
                        <a:rPr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FFFFFF"/>
                          </a:solidFill>
                        </a:rPr>
                        <a:t>год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b="1" dirty="0">
                          <a:solidFill>
                            <a:srgbClr val="FFFFFF"/>
                          </a:solidFill>
                        </a:rPr>
                        <a:t>2 </a:t>
                      </a:r>
                      <a:r>
                        <a:rPr b="1" dirty="0" err="1">
                          <a:solidFill>
                            <a:srgbClr val="FFFFFF"/>
                          </a:solidFill>
                        </a:rPr>
                        <a:t>год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b="1" dirty="0" smtClean="0">
                          <a:solidFill>
                            <a:srgbClr val="FFFFFF"/>
                          </a:solidFill>
                        </a:rPr>
                        <a:t>2023 год</a:t>
                      </a:r>
                      <a:endParaRPr lang="ru-RU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 smtClean="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lang="ru-RU" b="1" dirty="0" smtClean="0">
                          <a:solidFill>
                            <a:srgbClr val="FFFFFF"/>
                          </a:solidFill>
                        </a:rPr>
                        <a:t>4 </a:t>
                      </a:r>
                      <a:r>
                        <a:rPr b="1" dirty="0" err="1">
                          <a:solidFill>
                            <a:srgbClr val="FFFFFF"/>
                          </a:solidFill>
                        </a:rPr>
                        <a:t>год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613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dirty="0"/>
                        <a:t>С</a:t>
                      </a:r>
                      <a:r>
                        <a:rPr dirty="0" err="1"/>
                        <a:t>редн</a:t>
                      </a:r>
                      <a:r>
                        <a:rPr lang="ru-RU" dirty="0" err="1"/>
                        <a:t>яя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заработн</a:t>
                      </a:r>
                      <a:r>
                        <a:rPr lang="ru-RU" dirty="0" err="1"/>
                        <a:t>ая</a:t>
                      </a:r>
                      <a:r>
                        <a:rPr lang="ru-RU" baseline="0" dirty="0"/>
                        <a:t> </a:t>
                      </a:r>
                      <a:r>
                        <a:rPr dirty="0" err="1"/>
                        <a:t>пла</a:t>
                      </a:r>
                      <a:r>
                        <a:rPr lang="ru-RU" dirty="0"/>
                        <a:t>та</a:t>
                      </a:r>
                      <a:br>
                        <a:rPr lang="ru-RU" dirty="0"/>
                      </a:br>
                      <a:r>
                        <a:rPr dirty="0"/>
                        <a:t>в </a:t>
                      </a:r>
                      <a:r>
                        <a:rPr dirty="0" err="1"/>
                        <a:t>Институте</a:t>
                      </a:r>
                      <a:endParaRPr lang="en-US" dirty="0"/>
                    </a:p>
                    <a:p>
                      <a:pPr algn="l">
                        <a:defRPr sz="1800"/>
                      </a:pPr>
                      <a:endParaRPr lang="en-US" dirty="0"/>
                    </a:p>
                    <a:p>
                      <a:pPr algn="l">
                        <a:defRPr sz="1800"/>
                      </a:pPr>
                      <a:r>
                        <a:rPr lang="ru-RU" dirty="0"/>
                        <a:t>Среднемесячная заработная плата ППС</a:t>
                      </a: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118 200</a:t>
                      </a:r>
                      <a:endParaRPr lang="ru-RU" dirty="0"/>
                    </a:p>
                    <a:p>
                      <a:pPr algn="ctr">
                        <a:defRPr sz="1800"/>
                      </a:pPr>
                      <a:endParaRPr lang="ru-RU" dirty="0"/>
                    </a:p>
                    <a:p>
                      <a:pPr algn="ctr">
                        <a:defRPr sz="1800"/>
                      </a:pPr>
                      <a:endParaRPr lang="ru-RU" dirty="0"/>
                    </a:p>
                    <a:p>
                      <a:pPr algn="ctr">
                        <a:defRPr sz="1800"/>
                      </a:pPr>
                      <a:endParaRPr lang="ru-RU" dirty="0"/>
                    </a:p>
                    <a:p>
                      <a:pPr algn="ctr">
                        <a:defRPr sz="1800"/>
                      </a:pPr>
                      <a:r>
                        <a:rPr lang="ru-RU" dirty="0"/>
                        <a:t>161 610</a:t>
                      </a: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113 736</a:t>
                      </a:r>
                    </a:p>
                    <a:p>
                      <a:pPr algn="ctr"/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202 490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117 260</a:t>
                      </a:r>
                    </a:p>
                    <a:p>
                      <a:pPr algn="ctr"/>
                      <a:endParaRPr lang="en-US" sz="18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endParaRPr lang="en-US" sz="18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endParaRPr lang="en-US" sz="18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r>
                        <a:rPr lang="en-US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209 030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143868</a:t>
                      </a:r>
                    </a:p>
                    <a:p>
                      <a:pPr algn="ctr"/>
                      <a:endParaRPr lang="ru-RU" sz="18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endParaRPr lang="ru-RU" sz="18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endParaRPr lang="ru-RU" sz="18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algn="ctr"/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203200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436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/>
                        <a:t>Число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участников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профсоюзного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обучения</a:t>
                      </a: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16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5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2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48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/>
                        <a:t>Количество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членов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профсоюза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получивших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материальную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помощь</a:t>
                      </a: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31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59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68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72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0516" y="116632"/>
            <a:ext cx="1968501" cy="6588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94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Заголовок 1"/>
          <p:cNvSpPr txBox="1">
            <a:spLocks noGrp="1"/>
          </p:cNvSpPr>
          <p:nvPr>
            <p:ph type="title"/>
          </p:nvPr>
        </p:nvSpPr>
        <p:spPr>
          <a:xfrm>
            <a:off x="678837" y="250482"/>
            <a:ext cx="8229601" cy="1143001"/>
          </a:xfrm>
          <a:prstGeom prst="rect">
            <a:avLst/>
          </a:prstGeom>
        </p:spPr>
        <p:txBody>
          <a:bodyPr/>
          <a:lstStyle/>
          <a:p>
            <a:pPr algn="l">
              <a:defRPr sz="2800" b="1"/>
            </a:pPr>
            <a:r>
              <a:rPr dirty="0"/>
              <a:t>В </a:t>
            </a:r>
            <a:r>
              <a:rPr dirty="0" smtClean="0"/>
              <a:t>202</a:t>
            </a:r>
            <a:r>
              <a:rPr lang="ru-RU" dirty="0" smtClean="0"/>
              <a:t>4</a:t>
            </a:r>
            <a:r>
              <a:rPr dirty="0" smtClean="0"/>
              <a:t> </a:t>
            </a:r>
            <a:r>
              <a:rPr dirty="0" err="1"/>
              <a:t>году</a:t>
            </a:r>
            <a:r>
              <a:rPr dirty="0"/>
              <a:t> </a:t>
            </a:r>
            <a:r>
              <a:rPr dirty="0" err="1"/>
              <a:t>были</a:t>
            </a:r>
            <a:r>
              <a:rPr dirty="0"/>
              <a:t> </a:t>
            </a:r>
            <a:r>
              <a:rPr dirty="0" err="1"/>
              <a:t>разработаны</a:t>
            </a:r>
            <a:r>
              <a:rPr dirty="0"/>
              <a:t> </a:t>
            </a:r>
            <a:br>
              <a:rPr dirty="0"/>
            </a:br>
            <a:r>
              <a:rPr dirty="0"/>
              <a:t>и </a:t>
            </a:r>
            <a:r>
              <a:rPr dirty="0" err="1"/>
              <a:t>приняты</a:t>
            </a:r>
            <a:r>
              <a:rPr dirty="0"/>
              <a:t>:</a:t>
            </a:r>
          </a:p>
        </p:txBody>
      </p:sp>
      <p:sp>
        <p:nvSpPr>
          <p:cNvPr id="118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28799"/>
            <a:ext cx="8435280" cy="4968554"/>
          </a:xfrm>
          <a:prstGeom prst="rect">
            <a:avLst/>
          </a:prstGeom>
        </p:spPr>
        <p:txBody>
          <a:bodyPr/>
          <a:lstStyle/>
          <a:p>
            <a:pPr marL="502919" indent="-457200">
              <a:spcBef>
                <a:spcPts val="600"/>
              </a:spcBef>
              <a:buClr>
                <a:srgbClr val="C3260C"/>
              </a:buClr>
              <a:buSzPct val="130000"/>
              <a:defRPr sz="2800"/>
            </a:pPr>
            <a:r>
              <a:rPr dirty="0" err="1"/>
              <a:t>Смета</a:t>
            </a:r>
            <a:r>
              <a:rPr dirty="0"/>
              <a:t> </a:t>
            </a:r>
            <a:r>
              <a:rPr dirty="0" err="1"/>
              <a:t>профсоюзной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на </a:t>
            </a:r>
            <a:r>
              <a:rPr dirty="0" smtClean="0"/>
              <a:t>202</a:t>
            </a:r>
            <a:r>
              <a:rPr lang="ru-RU" dirty="0" smtClean="0"/>
              <a:t>4</a:t>
            </a:r>
            <a:r>
              <a:rPr dirty="0" smtClean="0"/>
              <a:t> </a:t>
            </a:r>
            <a:r>
              <a:rPr dirty="0"/>
              <a:t>г.</a:t>
            </a:r>
          </a:p>
          <a:p>
            <a:pPr marL="502919" indent="-457200">
              <a:spcBef>
                <a:spcPts val="600"/>
              </a:spcBef>
              <a:buClr>
                <a:srgbClr val="C3260C"/>
              </a:buClr>
              <a:buSzPct val="130000"/>
              <a:defRPr sz="2800"/>
            </a:pPr>
            <a:r>
              <a:rPr dirty="0" err="1"/>
              <a:t>Текущий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 на </a:t>
            </a:r>
            <a:r>
              <a:rPr dirty="0" smtClean="0"/>
              <a:t>202</a:t>
            </a:r>
            <a:r>
              <a:rPr lang="ru-RU" dirty="0" smtClean="0"/>
              <a:t>4</a:t>
            </a:r>
            <a:r>
              <a:rPr dirty="0" smtClean="0"/>
              <a:t> </a:t>
            </a:r>
            <a:r>
              <a:rPr dirty="0"/>
              <a:t>г.</a:t>
            </a:r>
          </a:p>
          <a:p>
            <a:pPr marL="502919" indent="-457200">
              <a:spcBef>
                <a:spcPts val="600"/>
              </a:spcBef>
              <a:buClr>
                <a:srgbClr val="C3260C"/>
              </a:buClr>
              <a:buSzPct val="130000"/>
              <a:defRPr sz="2800"/>
            </a:pPr>
            <a:r>
              <a:rPr dirty="0" err="1"/>
              <a:t>Соглашение</a:t>
            </a:r>
            <a:r>
              <a:rPr dirty="0"/>
              <a:t> по </a:t>
            </a:r>
            <a:r>
              <a:rPr dirty="0" err="1"/>
              <a:t>охране</a:t>
            </a:r>
            <a:r>
              <a:rPr dirty="0"/>
              <a:t> </a:t>
            </a:r>
            <a:r>
              <a:rPr dirty="0" err="1"/>
              <a:t>труда</a:t>
            </a:r>
            <a:r>
              <a:rPr dirty="0"/>
              <a:t> на </a:t>
            </a:r>
            <a:r>
              <a:rPr dirty="0" smtClean="0"/>
              <a:t>202</a:t>
            </a:r>
            <a:r>
              <a:rPr lang="ru-RU" dirty="0" smtClean="0"/>
              <a:t>4</a:t>
            </a:r>
            <a:r>
              <a:rPr dirty="0" smtClean="0"/>
              <a:t> </a:t>
            </a:r>
            <a:r>
              <a:rPr dirty="0"/>
              <a:t>г.</a:t>
            </a:r>
          </a:p>
        </p:txBody>
      </p:sp>
      <p:sp>
        <p:nvSpPr>
          <p:cNvPr id="119" name="Прямоугольник 3"/>
          <p:cNvSpPr/>
          <p:nvPr/>
        </p:nvSpPr>
        <p:spPr>
          <a:xfrm>
            <a:off x="539551" y="1268759"/>
            <a:ext cx="8352930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16632"/>
            <a:ext cx="1970014" cy="655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/>
              <a:t>Контактная информация</a:t>
            </a:r>
          </a:p>
        </p:txBody>
      </p:sp>
      <p:sp>
        <p:nvSpPr>
          <p:cNvPr id="212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3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45719">
              <a:buSzTx/>
              <a:buNone/>
            </a:pPr>
            <a:r>
              <a:rPr dirty="0"/>
              <a:t>Профком: каб. 465, 4-й этаж</a:t>
            </a:r>
          </a:p>
          <a:p>
            <a:pPr marL="0" indent="45719">
              <a:buSzTx/>
              <a:buNone/>
            </a:pPr>
            <a:r>
              <a:rPr dirty="0"/>
              <a:t>E-mail: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profkom@pushkin.institute</a:t>
            </a:r>
          </a:p>
          <a:p>
            <a:pPr marL="0" indent="45719">
              <a:buSzTx/>
              <a:buNone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www.pushkin.institute/our_life/profsoyuz</a:t>
            </a:r>
          </a:p>
          <a:p>
            <a:pPr marL="0" indent="45719">
              <a:buSzTx/>
              <a:buNone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https://vk.com/pushkin_inst_profkom</a:t>
            </a:r>
          </a:p>
          <a:p>
            <a:pPr marL="0" indent="45719">
              <a:buSzTx/>
              <a:buNone/>
            </a:pPr>
            <a:r>
              <a:rPr dirty="0"/>
              <a:t>Председатель профкома:</a:t>
            </a:r>
          </a:p>
          <a:p>
            <a:pPr marL="0" indent="45719">
              <a:buSzTx/>
              <a:buNone/>
            </a:pPr>
            <a:r>
              <a:rPr lang="ru-RU" dirty="0" smtClean="0"/>
              <a:t>Пашков Александр Витальевич </a:t>
            </a:r>
            <a:r>
              <a:rPr dirty="0" smtClean="0"/>
              <a:t>- </a:t>
            </a:r>
            <a:r>
              <a:rPr dirty="0"/>
              <a:t>каб. </a:t>
            </a:r>
            <a:r>
              <a:rPr dirty="0" smtClean="0"/>
              <a:t>2</a:t>
            </a:r>
            <a:r>
              <a:rPr lang="ru-RU" dirty="0" smtClean="0"/>
              <a:t>30</a:t>
            </a:r>
            <a:endParaRPr lang="ru-RU" dirty="0"/>
          </a:p>
          <a:p>
            <a:pPr marL="0" indent="45719">
              <a:buSzTx/>
              <a:buNone/>
            </a:pPr>
            <a:r>
              <a:rPr dirty="0"/>
              <a:t>E-mail: </a:t>
            </a:r>
            <a:r>
              <a:rPr lang="en-US" dirty="0" err="1" smtClean="0"/>
              <a:t>AVPashkov@pushkin.institute</a:t>
            </a:r>
            <a:endParaRPr dirty="0"/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3979" y="332656"/>
            <a:ext cx="1968501" cy="658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Прямоугольник 4"/>
          <p:cNvSpPr/>
          <p:nvPr/>
        </p:nvSpPr>
        <p:spPr>
          <a:xfrm>
            <a:off x="539551" y="1160748"/>
            <a:ext cx="8352930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7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600" b="1">
                <a:solidFill>
                  <a:srgbClr val="111423">
                    <a:alpha val="825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L="0" indent="0" algn="ctr">
              <a:spcBef>
                <a:spcPts val="1100"/>
              </a:spcBef>
              <a:buSzTx/>
              <a:buNone/>
              <a:defRPr sz="4600" b="1">
                <a:solidFill>
                  <a:srgbClr val="111423">
                    <a:alpha val="825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Спасибо за внимание!</a:t>
            </a:r>
          </a:p>
        </p:txBody>
      </p:sp>
      <p:pic>
        <p:nvPicPr>
          <p:cNvPr id="218" name="Рисунок 3" descr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937" y="3644875"/>
            <a:ext cx="2536158" cy="248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979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123453"/>
            <a:ext cx="2312389" cy="933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 err="1">
                <a:solidFill>
                  <a:schemeClr val="tx1"/>
                </a:solidFill>
              </a:rPr>
              <a:t>Состав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Профсоюза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24" name="Объект 3"/>
          <p:cNvGraphicFramePr/>
          <p:nvPr>
            <p:extLst>
              <p:ext uri="{D42A27DB-BD31-4B8C-83A1-F6EECF244321}">
                <p14:modId xmlns:p14="http://schemas.microsoft.com/office/powerpoint/2010/main" val="3392076838"/>
              </p:ext>
            </p:extLst>
          </p:nvPr>
        </p:nvGraphicFramePr>
        <p:xfrm>
          <a:off x="467544" y="1628800"/>
          <a:ext cx="8352928" cy="505160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sz="1800"/>
                      </a:pPr>
                      <a:r>
                        <a:rPr b="1" dirty="0" err="1"/>
                        <a:t>Наименование</a:t>
                      </a:r>
                      <a:r>
                        <a:rPr b="1" dirty="0"/>
                        <a:t>
</a:t>
                      </a:r>
                      <a:r>
                        <a:rPr b="1" dirty="0" err="1"/>
                        <a:t>показателей</a:t>
                      </a:r>
                      <a:endParaRPr b="1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sz="1800"/>
                      </a:pPr>
                      <a:r>
                        <a:rPr b="1" dirty="0"/>
                        <a:t>Всего </a:t>
                      </a:r>
                      <a:endParaRPr lang="en-US" b="1" dirty="0"/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sz="1800"/>
                      </a:pPr>
                      <a:r>
                        <a:rPr b="1" dirty="0" smtClean="0"/>
                        <a:t>202</a:t>
                      </a:r>
                      <a:r>
                        <a:rPr lang="ru-RU" b="1" dirty="0" smtClean="0"/>
                        <a:t>2</a:t>
                      </a:r>
                      <a:endParaRPr b="1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sz="1800"/>
                      </a:pPr>
                      <a:r>
                        <a:rPr b="1" dirty="0"/>
                        <a:t>Всего </a:t>
                      </a:r>
                      <a:endParaRPr lang="en-US" b="1" dirty="0"/>
                    </a:p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sz="1800"/>
                      </a:pPr>
                      <a:r>
                        <a:rPr b="1" dirty="0" smtClean="0"/>
                        <a:t>202</a:t>
                      </a:r>
                      <a:r>
                        <a:rPr lang="ru-RU" b="1" dirty="0" smtClean="0"/>
                        <a:t>3</a:t>
                      </a:r>
                      <a:endParaRPr b="1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Всего </a:t>
                      </a:r>
                      <a:endParaRPr lang="en-US" sz="18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8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2024</a:t>
                      </a:r>
                      <a:endParaRPr lang="ru-RU" sz="1800" b="1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7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dirty="0" err="1">
                          <a:solidFill>
                            <a:srgbClr val="FF0000"/>
                          </a:solidFill>
                        </a:rPr>
                        <a:t>Студентов</a:t>
                      </a:r>
                      <a:r>
                        <a:rPr sz="1600" dirty="0">
                          <a:solidFill>
                            <a:srgbClr val="FF0000"/>
                          </a:solidFill>
                        </a:rPr>
                        <a:t> и </a:t>
                      </a:r>
                      <a:r>
                        <a:rPr sz="1600" dirty="0" err="1">
                          <a:solidFill>
                            <a:srgbClr val="FF0000"/>
                          </a:solidFill>
                        </a:rPr>
                        <a:t>аспирантов</a:t>
                      </a:r>
                      <a:r>
                        <a:rPr sz="1600" dirty="0">
                          <a:solidFill>
                            <a:srgbClr val="FF0000"/>
                          </a:solidFill>
                        </a:rPr>
                        <a:t>  - </a:t>
                      </a:r>
                      <a:r>
                        <a:rPr sz="1600" dirty="0" err="1">
                          <a:solidFill>
                            <a:srgbClr val="FF0000"/>
                          </a:solidFill>
                        </a:rPr>
                        <a:t>членов</a:t>
                      </a:r>
                      <a:r>
                        <a:rPr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600" dirty="0" err="1">
                          <a:solidFill>
                            <a:srgbClr val="FF0000"/>
                          </a:solidFill>
                        </a:rPr>
                        <a:t>профсоюза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489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544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590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dirty="0"/>
                        <a:t>В </a:t>
                      </a:r>
                      <a:r>
                        <a:rPr sz="1600" dirty="0" err="1"/>
                        <a:t>том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числе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принятых</a:t>
                      </a:r>
                      <a:r>
                        <a:rPr sz="1600" dirty="0"/>
                        <a:t> в </a:t>
                      </a:r>
                      <a:r>
                        <a:rPr sz="1600" dirty="0" err="1"/>
                        <a:t>члены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профсоюза</a:t>
                      </a:r>
                      <a:r>
                        <a:rPr sz="1600" dirty="0"/>
                        <a:t> 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sz="1600" dirty="0"/>
                        <a:t>(</a:t>
                      </a:r>
                      <a:r>
                        <a:rPr sz="1600" dirty="0" err="1"/>
                        <a:t>на</a:t>
                      </a:r>
                      <a:r>
                        <a:rPr sz="1600" dirty="0"/>
                        <a:t> 1 </a:t>
                      </a:r>
                      <a:r>
                        <a:rPr sz="1600" dirty="0" err="1"/>
                        <a:t>курс</a:t>
                      </a:r>
                      <a:r>
                        <a:rPr lang="ru-RU" sz="1600" dirty="0"/>
                        <a:t>е</a:t>
                      </a:r>
                      <a:r>
                        <a:rPr sz="1600" dirty="0"/>
                        <a:t> и </a:t>
                      </a:r>
                      <a:r>
                        <a:rPr sz="1600" dirty="0" err="1"/>
                        <a:t>других</a:t>
                      </a:r>
                      <a:r>
                        <a:rPr sz="1600" dirty="0"/>
                        <a:t>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lang="ru-RU" sz="1600" dirty="0"/>
                        <a:t>140</a:t>
                      </a:r>
                      <a:endParaRPr sz="16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161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dirty="0" err="1"/>
                        <a:t>Всего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работающих</a:t>
                      </a:r>
                      <a:endParaRPr sz="1600" dirty="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lang="ru-RU" sz="1600" dirty="0"/>
                        <a:t>406</a:t>
                      </a:r>
                      <a:endParaRPr sz="16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408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343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600">
                          <a:solidFill>
                            <a:srgbClr val="FF0000"/>
                          </a:solidFill>
                        </a:defRPr>
                      </a:pPr>
                      <a:r>
                        <a:rPr dirty="0" err="1"/>
                        <a:t>Членов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профсоюза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среди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работников</a:t>
                      </a: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145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121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98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dirty="0"/>
                        <a:t>Всего </a:t>
                      </a:r>
                      <a:r>
                        <a:rPr sz="1600" dirty="0" err="1"/>
                        <a:t>членов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профсоюза</a:t>
                      </a:r>
                      <a:r>
                        <a:rPr sz="1600" dirty="0"/>
                        <a:t>, </a:t>
                      </a:r>
                      <a:r>
                        <a:rPr sz="1600" dirty="0" err="1"/>
                        <a:t>принятых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на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учет</a:t>
                      </a:r>
                      <a:r>
                        <a:rPr lang="ru-RU" sz="1600" dirty="0"/>
                        <a:t> за год</a:t>
                      </a:r>
                      <a:endParaRPr sz="1600" dirty="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lang="ru-RU" sz="1600" dirty="0"/>
                        <a:t>232</a:t>
                      </a:r>
                      <a:endParaRPr sz="16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155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174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dirty="0" err="1"/>
                        <a:t>Вышли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из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профсоюза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по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собственному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желанию</a:t>
                      </a:r>
                      <a:r>
                        <a:rPr sz="1600" dirty="0"/>
                        <a:t> 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sz="1600" dirty="0"/>
                        <a:t>(</a:t>
                      </a:r>
                      <a:r>
                        <a:rPr sz="1600" dirty="0" err="1"/>
                        <a:t>подав</a:t>
                      </a:r>
                      <a:r>
                        <a:rPr sz="1600" dirty="0"/>
                        <a:t> </a:t>
                      </a:r>
                      <a:r>
                        <a:rPr sz="1600" dirty="0" err="1"/>
                        <a:t>заявление</a:t>
                      </a:r>
                      <a:r>
                        <a:rPr sz="1600" dirty="0"/>
                        <a:t>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lang="ru-RU" sz="1600" dirty="0"/>
                        <a:t>0</a:t>
                      </a:r>
                      <a:endParaRPr sz="16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11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dirty="0" err="1">
                          <a:solidFill>
                            <a:srgbClr val="FF0000"/>
                          </a:solidFill>
                        </a:rPr>
                        <a:t>Членов</a:t>
                      </a:r>
                      <a:r>
                        <a:rPr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600" dirty="0" err="1">
                          <a:solidFill>
                            <a:srgbClr val="FF0000"/>
                          </a:solidFill>
                        </a:rPr>
                        <a:t>профсоюза</a:t>
                      </a:r>
                      <a:r>
                        <a:rPr sz="1600" dirty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sz="1600" dirty="0" err="1">
                          <a:solidFill>
                            <a:srgbClr val="FF0000"/>
                          </a:solidFill>
                        </a:rPr>
                        <a:t>неработающих</a:t>
                      </a:r>
                      <a:r>
                        <a:rPr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600" dirty="0" err="1">
                          <a:solidFill>
                            <a:srgbClr val="FF0000"/>
                          </a:solidFill>
                        </a:rPr>
                        <a:t>пенсионеров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8</a:t>
                      </a:r>
                      <a:endParaRPr lang="ru-RU" sz="1600" b="0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marL="0"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sz="1600" b="1" dirty="0" err="1">
                          <a:solidFill>
                            <a:srgbClr val="FF0000"/>
                          </a:solidFill>
                        </a:rPr>
                        <a:t>Общее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0000"/>
                          </a:solidFill>
                        </a:rPr>
                        <a:t>число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0000"/>
                          </a:solidFill>
                        </a:rPr>
                        <a:t>членов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0000"/>
                          </a:solidFill>
                        </a:rPr>
                        <a:t>профсоюза</a:t>
                      </a:r>
                      <a:endParaRPr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defRPr sz="1800"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642</a:t>
                      </a:r>
                      <a:endParaRPr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674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706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uFillTx/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979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859536">
              <a:defRPr sz="3384" b="1"/>
            </a:pPr>
            <a:r>
              <a:t>Состав профкома и </a:t>
            </a:r>
            <a:br/>
            <a:r>
              <a:t>ревизионной комиссии*</a:t>
            </a:r>
          </a:p>
        </p:txBody>
      </p:sp>
      <p:sp>
        <p:nvSpPr>
          <p:cNvPr id="128" name="Объект 3"/>
          <p:cNvSpPr txBox="1">
            <a:spLocks noGrp="1"/>
          </p:cNvSpPr>
          <p:nvPr>
            <p:ph type="body" sz="half" idx="1"/>
          </p:nvPr>
        </p:nvSpPr>
        <p:spPr>
          <a:xfrm>
            <a:off x="457199" y="1600200"/>
            <a:ext cx="4834882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39470" indent="-339470" defTabSz="905255">
              <a:lnSpc>
                <a:spcPct val="90000"/>
              </a:lnSpc>
              <a:buFontTx/>
              <a:buChar char="❖"/>
              <a:defRPr sz="2772">
                <a:solidFill>
                  <a:srgbClr val="FF0000"/>
                </a:solidFill>
              </a:defRPr>
            </a:pPr>
            <a:r>
              <a:rPr dirty="0" err="1"/>
              <a:t>Председатель</a:t>
            </a:r>
            <a:r>
              <a:rPr dirty="0"/>
              <a:t> </a:t>
            </a:r>
            <a:r>
              <a:rPr dirty="0" err="1"/>
              <a:t>профкома</a:t>
            </a:r>
            <a:r>
              <a:rPr dirty="0"/>
              <a:t> </a:t>
            </a:r>
            <a:r>
              <a:rPr dirty="0" smtClean="0">
                <a:solidFill>
                  <a:srgbClr val="000000"/>
                </a:solidFill>
              </a:rPr>
              <a:t>–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Пашков А.В.</a:t>
            </a:r>
            <a:endParaRPr dirty="0">
              <a:solidFill>
                <a:srgbClr val="000000"/>
              </a:solidFill>
            </a:endParaRPr>
          </a:p>
          <a:p>
            <a:pPr marL="339470" indent="-339470" defTabSz="905255">
              <a:lnSpc>
                <a:spcPct val="90000"/>
              </a:lnSpc>
              <a:buFontTx/>
              <a:buChar char="❖"/>
              <a:defRPr sz="2772">
                <a:solidFill>
                  <a:srgbClr val="FF0000"/>
                </a:solidFill>
              </a:defRPr>
            </a:pPr>
            <a:r>
              <a:rPr dirty="0" err="1"/>
              <a:t>Заместитель</a:t>
            </a:r>
            <a:r>
              <a:rPr dirty="0"/>
              <a:t> </a:t>
            </a:r>
            <a:r>
              <a:rPr dirty="0" err="1"/>
              <a:t>председателя</a:t>
            </a:r>
            <a:r>
              <a:rPr dirty="0"/>
              <a:t> </a:t>
            </a:r>
            <a:r>
              <a:rPr dirty="0" smtClean="0">
                <a:solidFill>
                  <a:srgbClr val="000000"/>
                </a:solidFill>
              </a:rPr>
              <a:t>–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Купцова </a:t>
            </a:r>
            <a:r>
              <a:rPr lang="ru-RU" dirty="0" smtClean="0">
                <a:solidFill>
                  <a:schemeClr val="tx1"/>
                </a:solidFill>
              </a:rPr>
              <a:t>Г.Н.</a:t>
            </a:r>
            <a:endParaRPr lang="ru-RU" dirty="0">
              <a:solidFill>
                <a:schemeClr val="tx1"/>
              </a:solidFill>
            </a:endParaRPr>
          </a:p>
          <a:p>
            <a:pPr marL="339470" indent="-339470" defTabSz="905255">
              <a:lnSpc>
                <a:spcPct val="90000"/>
              </a:lnSpc>
              <a:buFontTx/>
              <a:buChar char="❖"/>
              <a:defRPr sz="2772">
                <a:solidFill>
                  <a:srgbClr val="FF0000"/>
                </a:solidFill>
              </a:defRPr>
            </a:pPr>
            <a:endParaRPr lang="ru-RU" dirty="0" smtClean="0">
              <a:solidFill>
                <a:srgbClr val="000000"/>
              </a:solidFill>
            </a:endParaRPr>
          </a:p>
          <a:p>
            <a:pPr marL="339470" indent="-339470" defTabSz="905255">
              <a:lnSpc>
                <a:spcPct val="90000"/>
              </a:lnSpc>
              <a:buFontTx/>
              <a:buChar char="❖"/>
              <a:defRPr sz="2772">
                <a:solidFill>
                  <a:srgbClr val="FF0000"/>
                </a:solidFill>
              </a:defRPr>
            </a:pPr>
            <a:r>
              <a:rPr dirty="0" err="1" smtClean="0"/>
              <a:t>Члены</a:t>
            </a:r>
            <a:r>
              <a:rPr dirty="0" smtClean="0"/>
              <a:t> </a:t>
            </a:r>
            <a:r>
              <a:rPr dirty="0" err="1"/>
              <a:t>профкома</a:t>
            </a:r>
            <a:r>
              <a:rPr dirty="0"/>
              <a:t>:</a:t>
            </a:r>
          </a:p>
          <a:p>
            <a:pPr marL="509206" indent="-509206" defTabSz="905255">
              <a:lnSpc>
                <a:spcPct val="90000"/>
              </a:lnSpc>
              <a:buFontTx/>
              <a:buAutoNum type="arabicPeriod"/>
              <a:defRPr sz="2772"/>
            </a:pPr>
            <a:r>
              <a:rPr dirty="0"/>
              <a:t>Куприна И.В</a:t>
            </a:r>
            <a:r>
              <a:rPr dirty="0" smtClean="0"/>
              <a:t>.</a:t>
            </a:r>
            <a:endParaRPr lang="ru-RU" dirty="0" smtClean="0"/>
          </a:p>
          <a:p>
            <a:pPr marL="509206" indent="-509206" defTabSz="905255">
              <a:lnSpc>
                <a:spcPct val="90000"/>
              </a:lnSpc>
              <a:buFontTx/>
              <a:buAutoNum type="arabicPeriod"/>
              <a:defRPr sz="2772"/>
            </a:pPr>
            <a:r>
              <a:rPr lang="ru-RU" dirty="0" smtClean="0"/>
              <a:t>Минаева Е.В.</a:t>
            </a:r>
          </a:p>
          <a:p>
            <a:pPr marL="509206" indent="-509206" defTabSz="905255">
              <a:lnSpc>
                <a:spcPct val="90000"/>
              </a:lnSpc>
              <a:buFontTx/>
              <a:buAutoNum type="arabicPeriod"/>
              <a:defRPr sz="2772"/>
            </a:pPr>
            <a:r>
              <a:rPr lang="ru-RU" dirty="0" smtClean="0"/>
              <a:t>Мочалова Т.И.</a:t>
            </a:r>
            <a:endParaRPr dirty="0"/>
          </a:p>
          <a:p>
            <a:pPr marL="509206" indent="-509206" defTabSz="905255">
              <a:lnSpc>
                <a:spcPct val="90000"/>
              </a:lnSpc>
              <a:buFontTx/>
              <a:buAutoNum type="arabicPeriod"/>
              <a:defRPr sz="2772"/>
            </a:pPr>
            <a:r>
              <a:rPr dirty="0"/>
              <a:t>Павлов Е.В.</a:t>
            </a:r>
            <a:endParaRPr lang="ru-RU" dirty="0"/>
          </a:p>
          <a:p>
            <a:pPr marL="0" indent="0" defTabSz="905255">
              <a:lnSpc>
                <a:spcPct val="90000"/>
              </a:lnSpc>
              <a:buNone/>
              <a:defRPr sz="2772">
                <a:solidFill>
                  <a:srgbClr val="FF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Председатель студенческой секции ППО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</a:p>
          <a:p>
            <a:pPr marL="0" indent="0" defTabSz="905255">
              <a:lnSpc>
                <a:spcPct val="90000"/>
              </a:lnSpc>
              <a:buNone/>
              <a:defRPr sz="2772">
                <a:solidFill>
                  <a:srgbClr val="FF00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>
                <a:solidFill>
                  <a:schemeClr val="tx1"/>
                </a:solidFill>
              </a:rPr>
              <a:t>Фицко</a:t>
            </a:r>
            <a:r>
              <a:rPr lang="ru-RU" dirty="0" smtClean="0">
                <a:solidFill>
                  <a:schemeClr val="tx1"/>
                </a:solidFill>
              </a:rPr>
              <a:t> Е.В.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Объект 6"/>
          <p:cNvSpPr txBox="1"/>
          <p:nvPr/>
        </p:nvSpPr>
        <p:spPr>
          <a:xfrm>
            <a:off x="5292080" y="1600200"/>
            <a:ext cx="352839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❖"/>
              <a:defRPr sz="2800">
                <a:solidFill>
                  <a:srgbClr val="FF0000"/>
                </a:solidFill>
              </a:defRPr>
            </a:pPr>
            <a:r>
              <a:rPr dirty="0" err="1"/>
              <a:t>Председатель</a:t>
            </a:r>
            <a:r>
              <a:rPr dirty="0"/>
              <a:t> КРК </a:t>
            </a:r>
            <a:r>
              <a:rPr dirty="0" smtClean="0">
                <a:solidFill>
                  <a:srgbClr val="000000"/>
                </a:solidFill>
              </a:rPr>
              <a:t>–</a:t>
            </a:r>
            <a:r>
              <a:rPr lang="ru-RU" dirty="0" smtClean="0">
                <a:solidFill>
                  <a:schemeClr val="tx1"/>
                </a:solidFill>
              </a:rPr>
              <a:t>Игнатьева М.А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❖"/>
              <a:defRPr sz="2800">
                <a:solidFill>
                  <a:srgbClr val="FF0000"/>
                </a:solidFill>
              </a:defRPr>
            </a:pPr>
            <a:r>
              <a:rPr dirty="0" err="1" smtClean="0"/>
              <a:t>Заместитель</a:t>
            </a:r>
            <a:r>
              <a:rPr dirty="0" smtClean="0"/>
              <a:t> </a:t>
            </a:r>
            <a:r>
              <a:rPr dirty="0" err="1"/>
              <a:t>председателя</a:t>
            </a:r>
            <a:r>
              <a:rPr dirty="0"/>
              <a:t> </a:t>
            </a:r>
            <a:r>
              <a:rPr dirty="0" smtClean="0"/>
              <a:t>КРК</a:t>
            </a:r>
            <a:r>
              <a:rPr lang="ru-RU" dirty="0" smtClean="0"/>
              <a:t> </a:t>
            </a:r>
            <a:r>
              <a:rPr dirty="0" smtClean="0">
                <a:solidFill>
                  <a:srgbClr val="000000"/>
                </a:solidFill>
              </a:rPr>
              <a:t>-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Купцов М.Н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❖"/>
              <a:defRPr sz="2800">
                <a:solidFill>
                  <a:srgbClr val="FF0000"/>
                </a:solidFill>
              </a:defRPr>
            </a:pPr>
            <a:endParaRPr dirty="0"/>
          </a:p>
        </p:txBody>
      </p:sp>
      <p:sp>
        <p:nvSpPr>
          <p:cNvPr id="130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979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 err="1">
                <a:solidFill>
                  <a:srgbClr val="FF0000"/>
                </a:solidFill>
              </a:rPr>
              <a:t>Организационная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работа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4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Объект 2"/>
          <p:cNvSpPr txBox="1">
            <a:spLocks noGrp="1"/>
          </p:cNvSpPr>
          <p:nvPr>
            <p:ph type="body" idx="1"/>
          </p:nvPr>
        </p:nvSpPr>
        <p:spPr>
          <a:xfrm>
            <a:off x="323528" y="1772816"/>
            <a:ext cx="8496944" cy="46805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45719" algn="just">
              <a:spcBef>
                <a:spcPts val="0"/>
              </a:spcBef>
              <a:buSzTx/>
              <a:buNone/>
              <a:defRPr sz="1800"/>
            </a:pPr>
            <a:r>
              <a:rPr sz="1700" dirty="0" err="1"/>
              <a:t>За</a:t>
            </a:r>
            <a:r>
              <a:rPr sz="1700" dirty="0"/>
              <a:t> </a:t>
            </a:r>
            <a:r>
              <a:rPr sz="1700" dirty="0" smtClean="0">
                <a:solidFill>
                  <a:srgbClr val="C00000"/>
                </a:solidFill>
              </a:rPr>
              <a:t>202</a:t>
            </a:r>
            <a:r>
              <a:rPr lang="ru-RU" sz="1700" dirty="0" smtClean="0">
                <a:solidFill>
                  <a:srgbClr val="C00000"/>
                </a:solidFill>
              </a:rPr>
              <a:t>4</a:t>
            </a:r>
            <a:r>
              <a:rPr sz="1700" dirty="0" smtClean="0">
                <a:solidFill>
                  <a:srgbClr val="C00000"/>
                </a:solidFill>
              </a:rPr>
              <a:t> </a:t>
            </a:r>
            <a:r>
              <a:rPr sz="1700" dirty="0" err="1"/>
              <a:t>год</a:t>
            </a:r>
            <a:r>
              <a:rPr sz="1700" dirty="0"/>
              <a:t> </a:t>
            </a:r>
            <a:r>
              <a:rPr sz="1700" dirty="0" err="1"/>
              <a:t>было</a:t>
            </a:r>
            <a:r>
              <a:rPr sz="1700" dirty="0"/>
              <a:t> </a:t>
            </a:r>
            <a:r>
              <a:rPr sz="1700" dirty="0" err="1"/>
              <a:t>проведено</a:t>
            </a:r>
            <a:r>
              <a:rPr sz="1700" dirty="0"/>
              <a:t>: </a:t>
            </a:r>
            <a:r>
              <a:rPr sz="1700" b="1" dirty="0" smtClean="0">
                <a:solidFill>
                  <a:srgbClr val="FF0000"/>
                </a:solidFill>
              </a:rPr>
              <a:t>1</a:t>
            </a:r>
            <a:r>
              <a:rPr lang="ru-RU" sz="1700" b="1" dirty="0" smtClean="0">
                <a:solidFill>
                  <a:srgbClr val="FF0000"/>
                </a:solidFill>
              </a:rPr>
              <a:t>4</a:t>
            </a:r>
            <a:r>
              <a:rPr sz="1700" dirty="0" smtClean="0"/>
              <a:t> </a:t>
            </a:r>
            <a:r>
              <a:rPr sz="1700" dirty="0" err="1"/>
              <a:t>заседаний</a:t>
            </a:r>
            <a:r>
              <a:rPr sz="1700" dirty="0"/>
              <a:t> </a:t>
            </a:r>
            <a:r>
              <a:rPr sz="1700" dirty="0" err="1"/>
              <a:t>профкома</a:t>
            </a:r>
            <a:r>
              <a:rPr sz="1700" dirty="0"/>
              <a:t>, на </a:t>
            </a:r>
            <a:r>
              <a:rPr sz="1700" dirty="0" err="1"/>
              <a:t>которых</a:t>
            </a:r>
            <a:r>
              <a:rPr sz="1700" dirty="0"/>
              <a:t> </a:t>
            </a:r>
            <a:r>
              <a:rPr sz="1700" dirty="0" err="1"/>
              <a:t>обсуждались</a:t>
            </a:r>
            <a:r>
              <a:rPr sz="1700" dirty="0"/>
              <a:t> </a:t>
            </a:r>
            <a:r>
              <a:rPr sz="1700" dirty="0" err="1"/>
              <a:t>следующие</a:t>
            </a:r>
            <a:r>
              <a:rPr sz="1700" dirty="0"/>
              <a:t> </a:t>
            </a:r>
            <a:r>
              <a:rPr sz="1700" dirty="0" err="1"/>
              <a:t>вопросы</a:t>
            </a:r>
            <a:r>
              <a:rPr sz="1700" dirty="0"/>
              <a:t>: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sz="1700" dirty="0"/>
              <a:t>О  </a:t>
            </a:r>
            <a:r>
              <a:rPr sz="1700" dirty="0" err="1"/>
              <a:t>состоянии</a:t>
            </a:r>
            <a:r>
              <a:rPr sz="1700" dirty="0"/>
              <a:t> </a:t>
            </a:r>
            <a:r>
              <a:rPr sz="1700" dirty="0" err="1"/>
              <a:t>профсоюзного</a:t>
            </a:r>
            <a:r>
              <a:rPr sz="1700" dirty="0"/>
              <a:t> </a:t>
            </a:r>
            <a:r>
              <a:rPr sz="1700" dirty="0" err="1"/>
              <a:t>членства</a:t>
            </a:r>
            <a:r>
              <a:rPr sz="1700" dirty="0"/>
              <a:t>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1700" dirty="0" smtClean="0"/>
              <a:t>Об </a:t>
            </a:r>
            <a:r>
              <a:rPr lang="ru-RU" sz="1700" dirty="0"/>
              <a:t>у</a:t>
            </a:r>
            <a:r>
              <a:rPr sz="1700" dirty="0" err="1"/>
              <a:t>тверждени</a:t>
            </a:r>
            <a:r>
              <a:rPr lang="ru-RU" sz="1700" dirty="0"/>
              <a:t>и графиков сменной работы, </a:t>
            </a:r>
            <a:r>
              <a:rPr sz="1700" dirty="0" err="1"/>
              <a:t>инструкций</a:t>
            </a:r>
            <a:r>
              <a:rPr sz="1700" dirty="0"/>
              <a:t> </a:t>
            </a:r>
            <a:r>
              <a:rPr lang="ru-RU" sz="1700" dirty="0" smtClean="0"/>
              <a:t> и инструктажей </a:t>
            </a:r>
            <a:r>
              <a:rPr sz="1700" dirty="0" smtClean="0"/>
              <a:t>по </a:t>
            </a:r>
            <a:r>
              <a:rPr sz="1700" dirty="0" err="1"/>
              <a:t>охране</a:t>
            </a:r>
            <a:r>
              <a:rPr sz="1700" dirty="0"/>
              <a:t> </a:t>
            </a:r>
            <a:r>
              <a:rPr sz="1700" dirty="0" err="1"/>
              <a:t>труда</a:t>
            </a:r>
            <a:r>
              <a:rPr sz="1700" dirty="0"/>
              <a:t> </a:t>
            </a:r>
            <a:r>
              <a:rPr sz="1700" dirty="0" err="1"/>
              <a:t>для</a:t>
            </a:r>
            <a:r>
              <a:rPr sz="1700" dirty="0"/>
              <a:t> </a:t>
            </a:r>
            <a:r>
              <a:rPr sz="1700" dirty="0" err="1"/>
              <a:t>работников</a:t>
            </a:r>
            <a:r>
              <a:rPr sz="1700" dirty="0"/>
              <a:t> </a:t>
            </a:r>
            <a:r>
              <a:rPr lang="ru-RU" sz="1700" dirty="0"/>
              <a:t>и обучающихся, графиков отпусков работников на </a:t>
            </a:r>
            <a:r>
              <a:rPr lang="ru-RU" sz="1700" dirty="0" smtClean="0"/>
              <a:t>2024 </a:t>
            </a:r>
            <a:r>
              <a:rPr lang="ru-RU" sz="1700" dirty="0"/>
              <a:t>год.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sz="1700" dirty="0" smtClean="0"/>
              <a:t>О </a:t>
            </a:r>
            <a:r>
              <a:rPr lang="ru-RU" sz="1700" dirty="0"/>
              <a:t>новом составе членов комиссии по заключению, проверке и согласованию коллективного договора</a:t>
            </a:r>
            <a:r>
              <a:rPr lang="ru-RU" sz="1700" dirty="0" smtClean="0"/>
              <a:t>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sz="1700" dirty="0" smtClean="0"/>
              <a:t> </a:t>
            </a:r>
            <a:r>
              <a:rPr lang="ru-RU" sz="1700" dirty="0" smtClean="0"/>
              <a:t>Об </a:t>
            </a:r>
            <a:r>
              <a:rPr lang="ru-RU" sz="1700" dirty="0"/>
              <a:t>утверждении мероприятий проводимых для студентов и сметы </a:t>
            </a:r>
            <a:r>
              <a:rPr lang="ru-RU" sz="1700" dirty="0" smtClean="0"/>
              <a:t>к ним в 2024 году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1700" dirty="0" smtClean="0"/>
              <a:t>О </a:t>
            </a:r>
            <a:r>
              <a:rPr lang="ru-RU" sz="1700" dirty="0"/>
              <a:t>направлении студентов студенческой секции профорганизации в студенческий лагерь профсоюзного </a:t>
            </a:r>
            <a:r>
              <a:rPr lang="ru-RU" sz="1700" dirty="0" smtClean="0"/>
              <a:t>актива «Лидер»).</a:t>
            </a:r>
            <a:endParaRPr lang="ru-RU" sz="1700" dirty="0"/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1700" dirty="0"/>
              <a:t>О проведении Отчетно-выборной Конференции профсоюзной организации Института.</a:t>
            </a:r>
            <a:endParaRPr lang="ru-RU" sz="1700" dirty="0" smtClean="0"/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sz="1700" dirty="0" err="1" smtClean="0"/>
              <a:t>Об</a:t>
            </a:r>
            <a:r>
              <a:rPr sz="1700" dirty="0" smtClean="0"/>
              <a:t> </a:t>
            </a:r>
            <a:r>
              <a:rPr sz="1700" dirty="0" err="1"/>
              <a:t>оказании</a:t>
            </a:r>
            <a:r>
              <a:rPr sz="1700" dirty="0"/>
              <a:t> </a:t>
            </a:r>
            <a:r>
              <a:rPr sz="1700" dirty="0" err="1"/>
              <a:t>материальной</a:t>
            </a:r>
            <a:r>
              <a:rPr sz="1700" dirty="0"/>
              <a:t> </a:t>
            </a:r>
            <a:r>
              <a:rPr sz="1700" dirty="0" err="1"/>
              <a:t>помощи</a:t>
            </a:r>
            <a:r>
              <a:rPr sz="1700" dirty="0"/>
              <a:t> </a:t>
            </a:r>
            <a:r>
              <a:rPr sz="1700" dirty="0" err="1"/>
              <a:t>сотрудникам</a:t>
            </a:r>
            <a:r>
              <a:rPr sz="1700" dirty="0"/>
              <a:t> и </a:t>
            </a:r>
            <a:r>
              <a:rPr sz="1700" dirty="0" err="1"/>
              <a:t>студентам</a:t>
            </a:r>
            <a:r>
              <a:rPr sz="1700" dirty="0"/>
              <a:t> –  </a:t>
            </a:r>
            <a:r>
              <a:rPr sz="1700" dirty="0" err="1"/>
              <a:t>членам</a:t>
            </a:r>
            <a:r>
              <a:rPr sz="1700" dirty="0"/>
              <a:t> </a:t>
            </a:r>
            <a:r>
              <a:rPr sz="1700" dirty="0" err="1"/>
              <a:t>профсоюза</a:t>
            </a:r>
            <a:r>
              <a:rPr sz="1700" dirty="0"/>
              <a:t> по </a:t>
            </a:r>
            <a:r>
              <a:rPr sz="1700" dirty="0" err="1"/>
              <a:t>разным</a:t>
            </a:r>
            <a:r>
              <a:rPr sz="1700" dirty="0"/>
              <a:t> </a:t>
            </a:r>
            <a:r>
              <a:rPr sz="1700" dirty="0" err="1"/>
              <a:t>основаниям</a:t>
            </a:r>
            <a:r>
              <a:rPr sz="1700" dirty="0"/>
              <a:t>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sz="1700" dirty="0"/>
              <a:t>О </a:t>
            </a:r>
            <a:r>
              <a:rPr sz="1700" dirty="0" err="1"/>
              <a:t>премировании</a:t>
            </a:r>
            <a:r>
              <a:rPr sz="1700" dirty="0"/>
              <a:t> </a:t>
            </a:r>
            <a:r>
              <a:rPr sz="1700" dirty="0" err="1"/>
              <a:t>членов</a:t>
            </a:r>
            <a:r>
              <a:rPr sz="1700" dirty="0"/>
              <a:t> </a:t>
            </a:r>
            <a:r>
              <a:rPr sz="1700" dirty="0" err="1"/>
              <a:t>профсоюза</a:t>
            </a:r>
            <a:r>
              <a:rPr lang="ru-RU" sz="1700" dirty="0"/>
              <a:t> за активную научную и профсоюзную деятельность</a:t>
            </a:r>
            <a:r>
              <a:rPr lang="ru-RU" sz="1700" dirty="0" smtClean="0"/>
              <a:t>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1700" dirty="0"/>
              <a:t>Об участие профсоюзной организации в акции «Вузы фронту</a:t>
            </a:r>
            <a:r>
              <a:rPr lang="ru-RU" sz="1700" dirty="0" smtClean="0"/>
              <a:t>».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r>
              <a:rPr lang="ru-RU" sz="1700" dirty="0" smtClean="0"/>
              <a:t> 18 июня 2024 года была проведена отчетно-выборная конференция профсоюзной организации Института. Избран новый состав профсоюзного комитета.</a:t>
            </a:r>
          </a:p>
          <a:p>
            <a:pPr marL="388620" algn="just">
              <a:spcBef>
                <a:spcPts val="0"/>
              </a:spcBef>
              <a:buClr>
                <a:srgbClr val="C3260C"/>
              </a:buClr>
              <a:buSzPct val="130000"/>
              <a:buFontTx/>
              <a:buAutoNum type="arabicPeriod"/>
              <a:defRPr sz="1800"/>
            </a:pPr>
            <a:endParaRPr lang="ru-RU" dirty="0"/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3979" y="116632"/>
            <a:ext cx="1968501" cy="658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 err="1">
                <a:solidFill>
                  <a:schemeClr val="tx1"/>
                </a:solidFill>
              </a:rPr>
              <a:t>Информационная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работа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9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/>
          <a:lstStyle/>
          <a:p>
            <a:pPr marL="45719" indent="0" algn="just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  <a:defRPr sz="1900"/>
            </a:pPr>
            <a:r>
              <a:rPr lang="ru-RU" dirty="0" smtClean="0"/>
              <a:t>Функционируют:</a:t>
            </a:r>
            <a:endParaRPr lang="ru-RU" dirty="0" smtClean="0">
              <a:solidFill>
                <a:schemeClr val="tx1"/>
              </a:solidFill>
            </a:endParaRPr>
          </a:p>
          <a:p>
            <a:pPr marL="388619" algn="just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defRPr sz="1900"/>
            </a:pPr>
            <a:r>
              <a:rPr dirty="0" err="1" smtClean="0">
                <a:solidFill>
                  <a:schemeClr val="tx1"/>
                </a:solidFill>
              </a:rPr>
              <a:t>официальный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раздел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профсоюзной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организации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dirty="0" err="1">
                <a:solidFill>
                  <a:schemeClr val="tx1"/>
                </a:solidFill>
              </a:rPr>
              <a:t>на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официальном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сайте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Института</a:t>
            </a:r>
            <a:r>
              <a:rPr dirty="0">
                <a:solidFill>
                  <a:schemeClr val="tx1"/>
                </a:solidFill>
              </a:rPr>
              <a:t> в </a:t>
            </a:r>
            <a:r>
              <a:rPr dirty="0" err="1">
                <a:solidFill>
                  <a:schemeClr val="tx1"/>
                </a:solidFill>
              </a:rPr>
              <a:t>сети</a:t>
            </a:r>
            <a:r>
              <a:rPr dirty="0">
                <a:solidFill>
                  <a:schemeClr val="tx1"/>
                </a:solidFill>
              </a:rPr>
              <a:t> «</a:t>
            </a:r>
            <a:r>
              <a:rPr dirty="0" err="1">
                <a:solidFill>
                  <a:schemeClr val="tx1"/>
                </a:solidFill>
              </a:rPr>
              <a:t>Интернет</a:t>
            </a:r>
            <a:r>
              <a:rPr dirty="0">
                <a:solidFill>
                  <a:schemeClr val="tx1"/>
                </a:solidFill>
              </a:rPr>
              <a:t>» </a:t>
            </a:r>
            <a:r>
              <a:rPr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</a:t>
            </a:r>
            <a:r>
              <a:rPr u="sng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www.pushkin.institute/</a:t>
            </a:r>
            <a:r>
              <a:rPr lang="en-US" u="sng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youth_policy</a:t>
            </a:r>
            <a:r>
              <a:rPr u="sng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/profsoyuz</a:t>
            </a:r>
            <a:r>
              <a:rPr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/</a:t>
            </a:r>
            <a:r>
              <a:rPr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388619" algn="just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defRPr sz="1900"/>
            </a:pPr>
            <a:r>
              <a:rPr dirty="0" err="1" smtClean="0">
                <a:solidFill>
                  <a:schemeClr val="tx1"/>
                </a:solidFill>
              </a:rPr>
              <a:t>официальная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страница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Профсоюзной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организации</a:t>
            </a:r>
            <a:r>
              <a:rPr dirty="0">
                <a:solidFill>
                  <a:schemeClr val="tx1"/>
                </a:solidFill>
              </a:rPr>
              <a:t> в </a:t>
            </a:r>
            <a:r>
              <a:rPr dirty="0" err="1">
                <a:solidFill>
                  <a:schemeClr val="tx1"/>
                </a:solidFill>
              </a:rPr>
              <a:t>социальной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сети</a:t>
            </a:r>
            <a:r>
              <a:rPr dirty="0">
                <a:solidFill>
                  <a:schemeClr val="tx1"/>
                </a:solidFill>
              </a:rPr>
              <a:t> «В</a:t>
            </a:r>
            <a:r>
              <a:rPr lang="ru-RU" dirty="0">
                <a:solidFill>
                  <a:schemeClr val="tx1"/>
                </a:solidFill>
              </a:rPr>
              <a:t>К</a:t>
            </a:r>
            <a:r>
              <a:rPr dirty="0" err="1">
                <a:solidFill>
                  <a:schemeClr val="tx1"/>
                </a:solidFill>
              </a:rPr>
              <a:t>онтакте</a:t>
            </a:r>
            <a:r>
              <a:rPr dirty="0">
                <a:solidFill>
                  <a:schemeClr val="tx1"/>
                </a:solidFill>
              </a:rPr>
              <a:t>» </a:t>
            </a:r>
            <a:r>
              <a:rPr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</a:t>
            </a:r>
            <a:r>
              <a:rPr u="sng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vk.com/pushkin_inst_profkom</a:t>
            </a:r>
            <a:endParaRPr lang="en-US" u="sng" dirty="0" smtClean="0">
              <a:solidFill>
                <a:schemeClr val="tx1"/>
              </a:solidFill>
              <a:uFill>
                <a:solidFill>
                  <a:srgbClr val="0000FF"/>
                </a:solidFill>
              </a:uFill>
            </a:endParaRPr>
          </a:p>
          <a:p>
            <a:pPr marL="502919" indent="-457200" algn="just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AutoNum type="arabicPeriod"/>
              <a:defRPr sz="1900"/>
            </a:pPr>
            <a:endParaRPr lang="en-US" u="sng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</a:endParaRPr>
          </a:p>
          <a:p>
            <a:pPr marL="502919" indent="-457200" algn="just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0000"/>
              <a:buFontTx/>
              <a:buAutoNum type="arabicPeriod"/>
              <a:defRPr sz="1900"/>
            </a:pPr>
            <a:endParaRPr sz="2100" dirty="0"/>
          </a:p>
        </p:txBody>
      </p:sp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0196" y="548679"/>
            <a:ext cx="1968501" cy="65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r="730" b="4498"/>
          <a:stretch/>
        </p:blipFill>
        <p:spPr>
          <a:xfrm>
            <a:off x="1979712" y="3622804"/>
            <a:ext cx="5706342" cy="297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Заголовок 1"/>
          <p:cNvSpPr txBox="1">
            <a:spLocks noGrp="1"/>
          </p:cNvSpPr>
          <p:nvPr>
            <p:ph type="title"/>
          </p:nvPr>
        </p:nvSpPr>
        <p:spPr>
          <a:xfrm>
            <a:off x="269153" y="68530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 err="1">
                <a:solidFill>
                  <a:schemeClr val="tx1"/>
                </a:solidFill>
              </a:rPr>
              <a:t>Информационная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работа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4"/>
          <p:cNvSpPr/>
          <p:nvPr/>
        </p:nvSpPr>
        <p:spPr>
          <a:xfrm>
            <a:off x="298342" y="995506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Объект 2"/>
          <p:cNvSpPr txBox="1">
            <a:spLocks noGrp="1"/>
          </p:cNvSpPr>
          <p:nvPr>
            <p:ph type="body" idx="1"/>
          </p:nvPr>
        </p:nvSpPr>
        <p:spPr>
          <a:xfrm>
            <a:off x="264246" y="1183813"/>
            <a:ext cx="8675057" cy="56556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44805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 b="1">
                <a:solidFill>
                  <a:srgbClr val="C00000"/>
                </a:solidFill>
              </a:defRPr>
            </a:pPr>
            <a:r>
              <a:rPr dirty="0" err="1"/>
              <a:t>Официальная</a:t>
            </a:r>
            <a:r>
              <a:rPr dirty="0"/>
              <a:t> </a:t>
            </a:r>
            <a:r>
              <a:rPr dirty="0" err="1"/>
              <a:t>страница</a:t>
            </a:r>
            <a:r>
              <a:rPr dirty="0"/>
              <a:t> </a:t>
            </a:r>
            <a:r>
              <a:rPr dirty="0" err="1"/>
              <a:t>Профсоюзной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в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сети</a:t>
            </a:r>
            <a:r>
              <a:rPr dirty="0"/>
              <a:t> «В</a:t>
            </a:r>
            <a:r>
              <a:rPr lang="ru-RU" dirty="0"/>
              <a:t>К</a:t>
            </a:r>
            <a:r>
              <a:rPr dirty="0" err="1"/>
              <a:t>онтакте</a:t>
            </a:r>
            <a:r>
              <a:rPr dirty="0"/>
              <a:t>»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https://vk.com/pushkin_inst_profkom</a:t>
            </a:r>
            <a:endParaRPr sz="1960" dirty="0"/>
          </a:p>
          <a:p>
            <a:pPr marL="0" indent="44805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960" b="1"/>
            </a:pPr>
            <a:endParaRPr dirty="0"/>
          </a:p>
          <a:p>
            <a:pPr marL="0" indent="44805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 b="1"/>
            </a:pPr>
            <a:r>
              <a:rPr dirty="0"/>
              <a:t>В </a:t>
            </a:r>
            <a:r>
              <a:rPr dirty="0" smtClean="0"/>
              <a:t>202</a:t>
            </a:r>
            <a:r>
              <a:rPr lang="en-US" dirty="0" smtClean="0"/>
              <a:t>4</a:t>
            </a:r>
            <a:r>
              <a:rPr dirty="0" smtClean="0"/>
              <a:t> </a:t>
            </a:r>
            <a:r>
              <a:rPr dirty="0" err="1"/>
              <a:t>году</a:t>
            </a:r>
            <a:r>
              <a:rPr dirty="0"/>
              <a:t> ВК-</a:t>
            </a:r>
            <a:r>
              <a:rPr dirty="0" err="1"/>
              <a:t>страницу</a:t>
            </a:r>
            <a:r>
              <a:rPr dirty="0"/>
              <a:t> </a:t>
            </a:r>
            <a:r>
              <a:rPr dirty="0" err="1"/>
              <a:t>Профорганизации</a:t>
            </a:r>
            <a:r>
              <a:rPr dirty="0"/>
              <a:t> </a:t>
            </a:r>
            <a:endParaRPr lang="ru-RU" dirty="0" smtClean="0"/>
          </a:p>
          <a:p>
            <a:pPr marL="0" indent="44805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 b="1"/>
            </a:pPr>
            <a:r>
              <a:rPr dirty="0" err="1" smtClean="0"/>
              <a:t>посещали</a:t>
            </a:r>
            <a:r>
              <a:rPr dirty="0" smtClean="0"/>
              <a:t> 1</a:t>
            </a:r>
            <a:r>
              <a:rPr lang="en-US" dirty="0" smtClean="0"/>
              <a:t>12</a:t>
            </a:r>
            <a:r>
              <a:rPr dirty="0" smtClean="0"/>
              <a:t> </a:t>
            </a:r>
            <a:r>
              <a:rPr dirty="0" err="1"/>
              <a:t>подписчиков</a:t>
            </a:r>
            <a:r>
              <a:rPr dirty="0"/>
              <a:t>.</a:t>
            </a:r>
            <a:endParaRPr sz="1960" dirty="0"/>
          </a:p>
          <a:p>
            <a:pPr marL="0" indent="44805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 b="1">
                <a:solidFill>
                  <a:srgbClr val="C00000"/>
                </a:solidFill>
              </a:defRPr>
            </a:pPr>
            <a:r>
              <a:rPr dirty="0" err="1" smtClean="0"/>
              <a:t>Назначение</a:t>
            </a:r>
            <a:r>
              <a:rPr dirty="0" smtClean="0"/>
              <a:t> </a:t>
            </a:r>
            <a:r>
              <a:rPr dirty="0"/>
              <a:t>ВК-</a:t>
            </a:r>
            <a:r>
              <a:rPr dirty="0" err="1"/>
              <a:t>страницы</a:t>
            </a:r>
            <a:r>
              <a:rPr dirty="0"/>
              <a:t> – </a:t>
            </a:r>
            <a:r>
              <a:rPr b="0" dirty="0" err="1">
                <a:solidFill>
                  <a:srgbClr val="000000"/>
                </a:solidFill>
              </a:rPr>
              <a:t>дополнительная</a:t>
            </a:r>
            <a:r>
              <a:rPr b="0" dirty="0">
                <a:solidFill>
                  <a:srgbClr val="000000"/>
                </a:solidFill>
              </a:rPr>
              <a:t> </a:t>
            </a:r>
            <a:r>
              <a:rPr b="0" dirty="0" err="1">
                <a:solidFill>
                  <a:srgbClr val="000000"/>
                </a:solidFill>
              </a:rPr>
              <a:t>площадка</a:t>
            </a:r>
            <a:r>
              <a:rPr b="0" dirty="0">
                <a:solidFill>
                  <a:srgbClr val="000000"/>
                </a:solidFill>
              </a:rPr>
              <a:t> </a:t>
            </a:r>
            <a:endParaRPr sz="2646" dirty="0"/>
          </a:p>
          <a:p>
            <a:pPr marL="0" indent="44805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/>
            </a:pPr>
            <a:r>
              <a:rPr dirty="0" err="1"/>
              <a:t>для</a:t>
            </a:r>
            <a:r>
              <a:rPr dirty="0"/>
              <a:t> </a:t>
            </a:r>
            <a:r>
              <a:rPr lang="ru-RU" dirty="0" smtClean="0"/>
              <a:t>информирования</a:t>
            </a:r>
            <a:r>
              <a:rPr dirty="0" smtClean="0"/>
              <a:t> </a:t>
            </a:r>
            <a:r>
              <a:rPr dirty="0" err="1" smtClean="0"/>
              <a:t>работник</a:t>
            </a:r>
            <a:r>
              <a:rPr lang="ru-RU" dirty="0" err="1" smtClean="0"/>
              <a:t>ов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 smtClean="0"/>
              <a:t>студент</a:t>
            </a:r>
            <a:r>
              <a:rPr lang="ru-RU" dirty="0" err="1" smtClean="0"/>
              <a:t>ов</a:t>
            </a:r>
            <a:endParaRPr sz="1960" dirty="0"/>
          </a:p>
          <a:p>
            <a:pPr marL="0" indent="44805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/>
            </a:pPr>
            <a:r>
              <a:rPr dirty="0" err="1"/>
              <a:t>Института</a:t>
            </a:r>
            <a:r>
              <a:rPr dirty="0"/>
              <a:t> –  </a:t>
            </a:r>
            <a:r>
              <a:rPr dirty="0" err="1" smtClean="0"/>
              <a:t>член</a:t>
            </a:r>
            <a:r>
              <a:rPr lang="ru-RU" dirty="0" err="1" smtClean="0"/>
              <a:t>ов</a:t>
            </a:r>
            <a:r>
              <a:rPr dirty="0" smtClean="0"/>
              <a:t> </a:t>
            </a:r>
            <a:r>
              <a:rPr dirty="0" err="1" smtClean="0"/>
              <a:t>Профсоюза</a:t>
            </a:r>
            <a:r>
              <a:rPr lang="ru-RU" dirty="0"/>
              <a:t>:</a:t>
            </a:r>
            <a:endParaRPr sz="1960" dirty="0"/>
          </a:p>
          <a:p>
            <a:pPr algn="just" defTabSz="896111">
              <a:lnSpc>
                <a:spcPct val="114000"/>
              </a:lnSpc>
              <a:spcBef>
                <a:spcPts val="0"/>
              </a:spcBef>
              <a:buSzTx/>
              <a:defRPr sz="1666"/>
            </a:pPr>
            <a:r>
              <a:rPr dirty="0" smtClean="0"/>
              <a:t>о </a:t>
            </a:r>
            <a:r>
              <a:rPr dirty="0" err="1"/>
              <a:t>деятельности</a:t>
            </a:r>
            <a:r>
              <a:rPr dirty="0"/>
              <a:t> </a:t>
            </a:r>
            <a:r>
              <a:rPr dirty="0" err="1" smtClean="0"/>
              <a:t>Профорганизации</a:t>
            </a:r>
            <a:r>
              <a:rPr lang="en-US" dirty="0" smtClean="0"/>
              <a:t>;</a:t>
            </a:r>
            <a:r>
              <a:rPr dirty="0" smtClean="0"/>
              <a:t> </a:t>
            </a:r>
            <a:endParaRPr lang="ru-RU" dirty="0" smtClean="0"/>
          </a:p>
          <a:p>
            <a:pPr algn="just" defTabSz="896111">
              <a:lnSpc>
                <a:spcPct val="114000"/>
              </a:lnSpc>
              <a:spcBef>
                <a:spcPts val="0"/>
              </a:spcBef>
              <a:buSzTx/>
              <a:defRPr sz="1666"/>
            </a:pPr>
            <a:r>
              <a:rPr lang="ru-RU" dirty="0"/>
              <a:t>о</a:t>
            </a:r>
            <a:r>
              <a:rPr lang="ru-RU" dirty="0" smtClean="0"/>
              <a:t> деятельности</a:t>
            </a:r>
            <a:r>
              <a:rPr dirty="0" smtClean="0"/>
              <a:t> </a:t>
            </a:r>
            <a:r>
              <a:rPr dirty="0" err="1"/>
              <a:t>вышестоящих</a:t>
            </a:r>
            <a:r>
              <a:rPr dirty="0"/>
              <a:t> </a:t>
            </a:r>
            <a:r>
              <a:rPr dirty="0" err="1"/>
              <a:t>профсоюзных</a:t>
            </a:r>
            <a:r>
              <a:rPr dirty="0"/>
              <a:t> </a:t>
            </a:r>
            <a:endParaRPr lang="ru-RU" dirty="0" smtClean="0"/>
          </a:p>
          <a:p>
            <a:pPr marL="0" indent="0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/>
            </a:pPr>
            <a:r>
              <a:rPr dirty="0" err="1" smtClean="0"/>
              <a:t>объединений</a:t>
            </a:r>
            <a:r>
              <a:rPr dirty="0"/>
              <a:t>, </a:t>
            </a:r>
            <a:endParaRPr lang="ru-RU" dirty="0" smtClean="0"/>
          </a:p>
          <a:p>
            <a:pPr algn="just" defTabSz="896111">
              <a:lnSpc>
                <a:spcPct val="114000"/>
              </a:lnSpc>
              <a:spcBef>
                <a:spcPts val="0"/>
              </a:spcBef>
              <a:buSzTx/>
              <a:defRPr sz="1666"/>
            </a:pPr>
            <a:r>
              <a:rPr dirty="0" smtClean="0"/>
              <a:t>о </a:t>
            </a:r>
            <a:r>
              <a:rPr dirty="0" err="1"/>
              <a:t>прошедших</a:t>
            </a:r>
            <a:r>
              <a:rPr dirty="0"/>
              <a:t> и </a:t>
            </a:r>
            <a:r>
              <a:rPr dirty="0" err="1"/>
              <a:t>предстоящих</a:t>
            </a:r>
            <a:r>
              <a:rPr dirty="0"/>
              <a:t> </a:t>
            </a:r>
            <a:r>
              <a:rPr dirty="0" err="1" smtClean="0"/>
              <a:t>профсоюзных</a:t>
            </a:r>
            <a:endParaRPr lang="ru-RU" dirty="0" smtClean="0"/>
          </a:p>
          <a:p>
            <a:pPr marL="0" indent="0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/>
            </a:pPr>
            <a:r>
              <a:rPr dirty="0" err="1" smtClean="0"/>
              <a:t>мероприятиях</a:t>
            </a:r>
            <a:r>
              <a:rPr dirty="0"/>
              <a:t>, </a:t>
            </a:r>
            <a:endParaRPr lang="ru-RU" dirty="0" smtClean="0"/>
          </a:p>
          <a:p>
            <a:pPr algn="just" defTabSz="896111">
              <a:lnSpc>
                <a:spcPct val="114000"/>
              </a:lnSpc>
              <a:spcBef>
                <a:spcPts val="0"/>
              </a:spcBef>
              <a:buSzTx/>
              <a:defRPr sz="1666"/>
            </a:pPr>
            <a:r>
              <a:rPr dirty="0" smtClean="0"/>
              <a:t>о </a:t>
            </a:r>
            <a:r>
              <a:rPr dirty="0" err="1"/>
              <a:t>возможностях</a:t>
            </a:r>
            <a:r>
              <a:rPr dirty="0"/>
              <a:t> и </a:t>
            </a:r>
            <a:r>
              <a:rPr dirty="0" err="1"/>
              <a:t>преимуществах</a:t>
            </a:r>
            <a:r>
              <a:rPr dirty="0"/>
              <a:t> </a:t>
            </a:r>
            <a:r>
              <a:rPr dirty="0" err="1" smtClean="0"/>
              <a:t>для</a:t>
            </a:r>
            <a:r>
              <a:rPr dirty="0" smtClean="0"/>
              <a:t> </a:t>
            </a:r>
            <a:r>
              <a:rPr dirty="0" err="1"/>
              <a:t>членов</a:t>
            </a:r>
            <a:r>
              <a:rPr dirty="0"/>
              <a:t> </a:t>
            </a:r>
            <a:endParaRPr lang="ru-RU" dirty="0" smtClean="0"/>
          </a:p>
          <a:p>
            <a:pPr marL="0" indent="0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/>
            </a:pPr>
            <a:r>
              <a:rPr dirty="0" err="1" smtClean="0"/>
              <a:t>Профсоюза</a:t>
            </a:r>
            <a:r>
              <a:rPr lang="ru-RU" dirty="0" smtClean="0"/>
              <a:t>.</a:t>
            </a:r>
            <a:endParaRPr lang="ru-RU" sz="2646" dirty="0"/>
          </a:p>
          <a:p>
            <a:pPr marL="0" indent="44805" algn="just" defTabSz="896111">
              <a:lnSpc>
                <a:spcPct val="114000"/>
              </a:lnSpc>
              <a:spcBef>
                <a:spcPts val="0"/>
              </a:spcBef>
              <a:buSzTx/>
              <a:buNone/>
              <a:defRPr sz="1666"/>
            </a:pPr>
            <a:r>
              <a:rPr sz="2646" dirty="0" smtClean="0"/>
              <a:t> </a:t>
            </a:r>
            <a:r>
              <a:rPr dirty="0" err="1" smtClean="0"/>
              <a:t>Страница</a:t>
            </a:r>
            <a:r>
              <a:rPr dirty="0" smtClean="0"/>
              <a:t> </a:t>
            </a:r>
            <a:r>
              <a:rPr dirty="0" err="1"/>
              <a:t>студенческой</a:t>
            </a:r>
            <a:r>
              <a:rPr dirty="0"/>
              <a:t> </a:t>
            </a:r>
            <a:r>
              <a:rPr dirty="0" err="1"/>
              <a:t>секции</a:t>
            </a:r>
            <a:r>
              <a:rPr dirty="0"/>
              <a:t> </a:t>
            </a:r>
            <a:r>
              <a:rPr dirty="0" err="1"/>
              <a:t>Профсоюзной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в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сети</a:t>
            </a:r>
            <a:r>
              <a:rPr dirty="0"/>
              <a:t> «В</a:t>
            </a:r>
            <a:r>
              <a:rPr lang="ru-RU" dirty="0"/>
              <a:t>К</a:t>
            </a:r>
            <a:r>
              <a:rPr dirty="0" err="1"/>
              <a:t>онтакте</a:t>
            </a:r>
            <a:r>
              <a:rPr dirty="0"/>
              <a:t>»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https://vk.com/profsoyuz_pushkina</a:t>
            </a:r>
            <a:r>
              <a:rPr dirty="0"/>
              <a:t> </a:t>
            </a:r>
            <a:r>
              <a:rPr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838 </a:t>
            </a:r>
            <a:r>
              <a:rPr b="1" dirty="0" err="1">
                <a:solidFill>
                  <a:srgbClr val="000000"/>
                </a:solidFill>
              </a:rPr>
              <a:t>подписчиков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еженедельная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публикация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посто</a:t>
            </a:r>
            <a:r>
              <a:rPr lang="ru-RU" dirty="0">
                <a:solidFill>
                  <a:srgbClr val="000000"/>
                </a:solidFill>
              </a:rPr>
              <a:t>в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о деятельности студенческой секции, возможностях для студентов – членов Профсоюза, 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об </a:t>
            </a:r>
            <a:r>
              <a:rPr lang="ru-RU" dirty="0">
                <a:solidFill>
                  <a:srgbClr val="000000"/>
                </a:solidFill>
              </a:rPr>
              <a:t>общественной активности, досуге и других вопросах, интересующих студентов</a:t>
            </a:r>
            <a:r>
              <a:rPr lang="ru-RU" dirty="0" smtClean="0">
                <a:solidFill>
                  <a:srgbClr val="000000"/>
                </a:solidFill>
              </a:rPr>
              <a:t>).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0803" y="330344"/>
            <a:ext cx="1968501" cy="665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3384376" cy="31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269153" y="68530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dirty="0" err="1">
                <a:solidFill>
                  <a:schemeClr val="tx1"/>
                </a:solidFill>
              </a:rPr>
              <a:t>Информационная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работа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Прямоугольник 4"/>
          <p:cNvSpPr/>
          <p:nvPr/>
        </p:nvSpPr>
        <p:spPr>
          <a:xfrm>
            <a:off x="251519" y="1063275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Объект 2"/>
          <p:cNvSpPr txBox="1">
            <a:spLocks noGrp="1"/>
          </p:cNvSpPr>
          <p:nvPr>
            <p:ph type="body" idx="1"/>
          </p:nvPr>
        </p:nvSpPr>
        <p:spPr>
          <a:xfrm>
            <a:off x="251519" y="1279299"/>
            <a:ext cx="8712968" cy="5578702"/>
          </a:xfrm>
          <a:prstGeom prst="rect">
            <a:avLst/>
          </a:prstGeom>
        </p:spPr>
        <p:txBody>
          <a:bodyPr/>
          <a:lstStyle/>
          <a:p>
            <a:pPr marL="0" indent="45719">
              <a:spcBef>
                <a:spcPts val="0"/>
              </a:spcBef>
              <a:buSzTx/>
              <a:buNone/>
              <a:defRPr sz="2200" b="1">
                <a:solidFill>
                  <a:srgbClr val="C00000"/>
                </a:solidFill>
              </a:defRPr>
            </a:pPr>
            <a:r>
              <a:rPr dirty="0" smtClean="0"/>
              <a:t>Email-</a:t>
            </a:r>
            <a:r>
              <a:rPr dirty="0" err="1" smtClean="0"/>
              <a:t>рассылк</a:t>
            </a:r>
            <a:r>
              <a:rPr lang="ru-RU" dirty="0" smtClean="0"/>
              <a:t>а</a:t>
            </a:r>
            <a:r>
              <a:rPr dirty="0" smtClean="0"/>
              <a:t>,</a:t>
            </a:r>
            <a:r>
              <a:rPr lang="ru-RU" dirty="0" smtClean="0"/>
              <a:t> </a:t>
            </a:r>
            <a:r>
              <a:rPr dirty="0" err="1" smtClean="0"/>
              <a:t>ответы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входящие</a:t>
            </a:r>
            <a:r>
              <a:rPr dirty="0"/>
              <a:t> </a:t>
            </a:r>
            <a:r>
              <a:rPr dirty="0" err="1"/>
              <a:t>сообщения</a:t>
            </a:r>
            <a:endParaRPr dirty="0"/>
          </a:p>
          <a:p>
            <a:pPr>
              <a:spcBef>
                <a:spcPts val="0"/>
              </a:spcBef>
              <a:buSzTx/>
              <a:defRPr sz="2000"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SzTx/>
              <a:buNone/>
              <a:defRPr sz="2000"/>
            </a:pPr>
            <a:r>
              <a:rPr lang="ru-RU" dirty="0" smtClean="0">
                <a:solidFill>
                  <a:schemeClr val="tx1"/>
                </a:solidFill>
              </a:rPr>
              <a:t>Обеспечивалась </a:t>
            </a: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en-US" b="1" dirty="0" smtClean="0">
                <a:solidFill>
                  <a:schemeClr val="tx1"/>
                </a:solidFill>
              </a:rPr>
              <a:t>mail</a:t>
            </a:r>
            <a:r>
              <a:rPr lang="ru-RU" b="1" dirty="0" smtClean="0">
                <a:solidFill>
                  <a:schemeClr val="tx1"/>
                </a:solidFill>
              </a:rPr>
              <a:t>-рассылка р</a:t>
            </a:r>
            <a:r>
              <a:rPr b="1" dirty="0" err="1" smtClean="0">
                <a:solidFill>
                  <a:schemeClr val="tx1"/>
                </a:solidFill>
              </a:rPr>
              <a:t>аботник</a:t>
            </a:r>
            <a:r>
              <a:rPr lang="ru-RU" b="1" dirty="0" err="1" smtClean="0">
                <a:solidFill>
                  <a:schemeClr val="tx1"/>
                </a:solidFill>
              </a:rPr>
              <a:t>ам</a:t>
            </a:r>
            <a:r>
              <a:rPr lang="ru-RU" b="1" dirty="0" smtClean="0">
                <a:solidFill>
                  <a:schemeClr val="tx1"/>
                </a:solidFill>
              </a:rPr>
              <a:t> и студентам Института – членам Профсоюза</a:t>
            </a:r>
            <a:r>
              <a:rPr dirty="0" smtClean="0">
                <a:solidFill>
                  <a:schemeClr val="tx1"/>
                </a:solidFill>
              </a:rPr>
              <a:t>, </a:t>
            </a:r>
            <a:r>
              <a:rPr dirty="0">
                <a:solidFill>
                  <a:schemeClr val="tx1"/>
                </a:solidFill>
              </a:rPr>
              <a:t>в т.ч.: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SzTx/>
              <a:defRPr sz="2000"/>
            </a:pPr>
            <a:r>
              <a:rPr dirty="0" err="1" smtClean="0">
                <a:solidFill>
                  <a:schemeClr val="tx1"/>
                </a:solidFill>
              </a:rPr>
              <a:t>объявления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о </a:t>
            </a:r>
            <a:r>
              <a:rPr dirty="0" err="1">
                <a:solidFill>
                  <a:schemeClr val="tx1"/>
                </a:solidFill>
              </a:rPr>
              <a:t>профсоюзных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конференциях</a:t>
            </a:r>
            <a:r>
              <a:rPr dirty="0">
                <a:solidFill>
                  <a:schemeClr val="tx1"/>
                </a:solidFill>
              </a:rPr>
              <a:t> и </a:t>
            </a:r>
            <a:r>
              <a:rPr dirty="0" err="1">
                <a:solidFill>
                  <a:schemeClr val="tx1"/>
                </a:solidFill>
              </a:rPr>
              <a:t>других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мероприятиях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SzTx/>
              <a:defRPr sz="2000"/>
            </a:pPr>
            <a:r>
              <a:rPr dirty="0" err="1" smtClean="0">
                <a:solidFill>
                  <a:schemeClr val="tx1"/>
                </a:solidFill>
              </a:rPr>
              <a:t>информация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преимуществах членства в Профсоюзе, </a:t>
            </a:r>
            <a:r>
              <a:rPr dirty="0" err="1">
                <a:solidFill>
                  <a:schemeClr val="tx1"/>
                </a:solidFill>
              </a:rPr>
              <a:t>возможностях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для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членов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Профсоюза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4000"/>
              </a:lnSpc>
              <a:spcBef>
                <a:spcPts val="0"/>
              </a:spcBef>
              <a:buSzTx/>
              <a:defRPr sz="2000"/>
            </a:pPr>
            <a:r>
              <a:rPr dirty="0" err="1" smtClean="0">
                <a:solidFill>
                  <a:schemeClr val="tx1"/>
                </a:solidFill>
              </a:rPr>
              <a:t>проекты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документов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Профорганизации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SzTx/>
              <a:defRPr sz="2000"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r>
              <a:rPr dirty="0" err="1" smtClean="0">
                <a:solidFill>
                  <a:schemeClr val="tx1"/>
                </a:solidFill>
              </a:rPr>
              <a:t>рганизационны</a:t>
            </a:r>
            <a:r>
              <a:rPr lang="ru-RU" dirty="0" smtClean="0">
                <a:solidFill>
                  <a:schemeClr val="tx1"/>
                </a:solidFill>
              </a:rPr>
              <a:t>й </a:t>
            </a:r>
            <a:r>
              <a:rPr dirty="0" err="1" smtClean="0">
                <a:solidFill>
                  <a:schemeClr val="tx1"/>
                </a:solidFill>
              </a:rPr>
              <a:t>сектор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профкома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регулярно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b="1" dirty="0" smtClean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не реже 1</a:t>
            </a:r>
            <a:r>
              <a:rPr b="1" dirty="0" smtClean="0">
                <a:solidFill>
                  <a:schemeClr val="tx1"/>
                </a:solidFill>
              </a:rPr>
              <a:t> </a:t>
            </a:r>
            <a:r>
              <a:rPr b="1" dirty="0" err="1" smtClean="0">
                <a:solidFill>
                  <a:schemeClr val="tx1"/>
                </a:solidFill>
              </a:rPr>
              <a:t>раза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b="1" dirty="0" smtClean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неделю</a:t>
            </a:r>
            <a:r>
              <a:rPr b="1" dirty="0">
                <a:solidFill>
                  <a:schemeClr val="tx1"/>
                </a:solidFill>
              </a:rPr>
              <a:t>) </a:t>
            </a:r>
            <a:r>
              <a:rPr dirty="0" err="1" smtClean="0">
                <a:solidFill>
                  <a:schemeClr val="tx1"/>
                </a:solidFill>
              </a:rPr>
              <a:t>осуществлял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рассылк</a:t>
            </a:r>
            <a:r>
              <a:rPr lang="ru-RU" dirty="0" smtClean="0">
                <a:solidFill>
                  <a:schemeClr val="tx1"/>
                </a:solidFill>
              </a:rPr>
              <a:t>у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о </a:t>
            </a:r>
            <a:r>
              <a:rPr dirty="0" err="1">
                <a:solidFill>
                  <a:schemeClr val="tx1"/>
                </a:solidFill>
              </a:rPr>
              <a:t>возможностях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посещения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мероприятий</a:t>
            </a:r>
            <a:r>
              <a:rPr dirty="0">
                <a:solidFill>
                  <a:schemeClr val="tx1"/>
                </a:solidFill>
              </a:rPr>
              <a:t> в </a:t>
            </a:r>
            <a:r>
              <a:rPr dirty="0" err="1">
                <a:solidFill>
                  <a:schemeClr val="tx1"/>
                </a:solidFill>
              </a:rPr>
              <a:t>сфере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искусства</a:t>
            </a:r>
            <a:r>
              <a:rPr lang="ru-RU" dirty="0">
                <a:solidFill>
                  <a:schemeClr val="tx1"/>
                </a:solidFill>
              </a:rPr>
              <a:t> и культуры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театры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концертные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залы</a:t>
            </a:r>
            <a:r>
              <a:rPr dirty="0">
                <a:solidFill>
                  <a:schemeClr val="tx1"/>
                </a:solidFill>
              </a:rPr>
              <a:t> и </a:t>
            </a:r>
            <a:r>
              <a:rPr dirty="0" err="1">
                <a:solidFill>
                  <a:schemeClr val="tx1"/>
                </a:solidFill>
              </a:rPr>
              <a:t>др</a:t>
            </a:r>
            <a:r>
              <a:rPr dirty="0">
                <a:solidFill>
                  <a:schemeClr val="tx1"/>
                </a:solidFill>
              </a:rPr>
              <a:t>.), </a:t>
            </a:r>
            <a:r>
              <a:rPr dirty="0" err="1">
                <a:solidFill>
                  <a:schemeClr val="tx1"/>
                </a:solidFill>
              </a:rPr>
              <a:t>приобретения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билетов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по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специальным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ценам</a:t>
            </a:r>
            <a:r>
              <a:rPr dirty="0">
                <a:solidFill>
                  <a:schemeClr val="tx1"/>
                </a:solidFill>
              </a:rPr>
              <a:t> и </a:t>
            </a:r>
            <a:r>
              <a:rPr dirty="0" err="1">
                <a:solidFill>
                  <a:schemeClr val="tx1"/>
                </a:solidFill>
              </a:rPr>
              <a:t>т.д</a:t>
            </a:r>
            <a:r>
              <a:rPr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8742" y="332656"/>
            <a:ext cx="1963738" cy="665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62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274638"/>
            <a:ext cx="6696744" cy="11430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t>Социальное партнерство</a:t>
            </a:r>
          </a:p>
        </p:txBody>
      </p:sp>
      <p:sp>
        <p:nvSpPr>
          <p:cNvPr id="161" name="Прямоугольник 4"/>
          <p:cNvSpPr/>
          <p:nvPr/>
        </p:nvSpPr>
        <p:spPr>
          <a:xfrm>
            <a:off x="251519" y="1340767"/>
            <a:ext cx="8640962" cy="21602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0272" cy="4525963"/>
          </a:xfrm>
          <a:prstGeom prst="rect">
            <a:avLst/>
          </a:prstGeom>
        </p:spPr>
        <p:txBody>
          <a:bodyPr/>
          <a:lstStyle/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dirty="0" err="1"/>
              <a:t>Члены</a:t>
            </a:r>
            <a:r>
              <a:rPr dirty="0"/>
              <a:t> </a:t>
            </a:r>
            <a:r>
              <a:rPr dirty="0" err="1"/>
              <a:t>профкома</a:t>
            </a:r>
            <a:r>
              <a:rPr dirty="0"/>
              <a:t> </a:t>
            </a:r>
            <a:r>
              <a:rPr dirty="0" err="1"/>
              <a:t>участвовали</a:t>
            </a:r>
            <a:r>
              <a:rPr dirty="0"/>
              <a:t> в </a:t>
            </a:r>
            <a:r>
              <a:rPr dirty="0" err="1"/>
              <a:t>течение</a:t>
            </a:r>
            <a:r>
              <a:rPr dirty="0"/>
              <a:t> </a:t>
            </a:r>
            <a:r>
              <a:rPr dirty="0" err="1"/>
              <a:t>года</a:t>
            </a:r>
            <a:r>
              <a:rPr dirty="0"/>
              <a:t> в </a:t>
            </a:r>
            <a:r>
              <a:rPr dirty="0" err="1"/>
              <a:t>заседаниях</a:t>
            </a:r>
            <a:r>
              <a:rPr dirty="0"/>
              <a:t> </a:t>
            </a:r>
            <a:r>
              <a:rPr dirty="0" err="1"/>
              <a:t>комиссий</a:t>
            </a:r>
            <a:r>
              <a:rPr dirty="0"/>
              <a:t> </a:t>
            </a:r>
            <a:r>
              <a:rPr dirty="0" err="1"/>
              <a:t>Института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распределению</a:t>
            </a:r>
            <a:r>
              <a:rPr dirty="0"/>
              <a:t> </a:t>
            </a:r>
            <a:r>
              <a:rPr dirty="0" err="1"/>
              <a:t>стипендиального</a:t>
            </a:r>
            <a:r>
              <a:rPr dirty="0"/>
              <a:t> </a:t>
            </a:r>
            <a:r>
              <a:rPr dirty="0" err="1"/>
              <a:t>фонда</a:t>
            </a:r>
            <a:r>
              <a:rPr dirty="0"/>
              <a:t>, </a:t>
            </a:r>
            <a:r>
              <a:rPr lang="ru-RU" dirty="0"/>
              <a:t>по переводу студентов, обучающихся на коммерческой основе, на освободившиеся бюджетные места.</a:t>
            </a:r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dirty="0" err="1"/>
              <a:t>Председатель</a:t>
            </a:r>
            <a:r>
              <a:rPr dirty="0"/>
              <a:t> </a:t>
            </a:r>
            <a:r>
              <a:rPr dirty="0" err="1"/>
              <a:t>Профсоюз</a:t>
            </a:r>
            <a:r>
              <a:rPr lang="ru-RU" dirty="0"/>
              <a:t>ной организации</a:t>
            </a:r>
            <a:r>
              <a:rPr dirty="0"/>
              <a:t> </a:t>
            </a:r>
            <a:r>
              <a:rPr dirty="0" err="1"/>
              <a:t>являлся</a:t>
            </a:r>
            <a:r>
              <a:rPr dirty="0"/>
              <a:t> </a:t>
            </a:r>
            <a:r>
              <a:rPr dirty="0" err="1"/>
              <a:t>членом</a:t>
            </a:r>
            <a:r>
              <a:rPr dirty="0"/>
              <a:t> </a:t>
            </a:r>
            <a:r>
              <a:rPr dirty="0" err="1"/>
              <a:t>Ученого</a:t>
            </a:r>
            <a:r>
              <a:rPr dirty="0"/>
              <a:t> </a:t>
            </a:r>
            <a:r>
              <a:rPr dirty="0" err="1"/>
              <a:t>совета</a:t>
            </a:r>
            <a:r>
              <a:rPr dirty="0"/>
              <a:t> </a:t>
            </a:r>
            <a:r>
              <a:rPr dirty="0" err="1"/>
              <a:t>Института</a:t>
            </a:r>
            <a:r>
              <a:rPr dirty="0"/>
              <a:t>, </a:t>
            </a:r>
            <a:r>
              <a:rPr dirty="0" err="1"/>
              <a:t>членом</a:t>
            </a:r>
            <a:r>
              <a:rPr dirty="0"/>
              <a:t> </a:t>
            </a:r>
            <a:r>
              <a:rPr dirty="0" err="1"/>
              <a:t>конкурсной</a:t>
            </a:r>
            <a:r>
              <a:rPr dirty="0"/>
              <a:t> </a:t>
            </a:r>
            <a:r>
              <a:rPr dirty="0" err="1"/>
              <a:t>комиссии</a:t>
            </a:r>
            <a:r>
              <a:rPr dirty="0"/>
              <a:t>, </a:t>
            </a:r>
            <a:r>
              <a:rPr dirty="0" err="1"/>
              <a:t>Комиссии</a:t>
            </a:r>
            <a:r>
              <a:rPr dirty="0"/>
              <a:t> по </a:t>
            </a:r>
            <a:r>
              <a:rPr dirty="0" err="1"/>
              <a:t>разрешению</a:t>
            </a:r>
            <a:r>
              <a:rPr dirty="0"/>
              <a:t> </a:t>
            </a:r>
            <a:r>
              <a:rPr dirty="0" err="1"/>
              <a:t>трудовых</a:t>
            </a:r>
            <a:r>
              <a:rPr dirty="0"/>
              <a:t> </a:t>
            </a:r>
            <a:r>
              <a:rPr dirty="0" err="1"/>
              <a:t>споров</a:t>
            </a:r>
            <a:r>
              <a:rPr dirty="0"/>
              <a:t>, </a:t>
            </a:r>
            <a:r>
              <a:rPr dirty="0" err="1"/>
              <a:t>комиссии</a:t>
            </a:r>
            <a:r>
              <a:rPr dirty="0"/>
              <a:t> по </a:t>
            </a:r>
            <a:r>
              <a:rPr dirty="0" err="1"/>
              <a:t>этике</a:t>
            </a:r>
            <a:r>
              <a:rPr dirty="0"/>
              <a:t> и </a:t>
            </a:r>
            <a:r>
              <a:rPr dirty="0" err="1"/>
              <a:t>т.д</a:t>
            </a:r>
            <a:r>
              <a:rPr dirty="0"/>
              <a:t>.</a:t>
            </a:r>
            <a:endParaRPr sz="1500" dirty="0"/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dirty="0" err="1"/>
              <a:t>Оказывалась</a:t>
            </a:r>
            <a:r>
              <a:rPr dirty="0"/>
              <a:t> </a:t>
            </a:r>
            <a:r>
              <a:rPr dirty="0" err="1"/>
              <a:t>организационная</a:t>
            </a:r>
            <a:r>
              <a:rPr dirty="0"/>
              <a:t> и </a:t>
            </a:r>
            <a:r>
              <a:rPr dirty="0" err="1"/>
              <a:t>финансовая</a:t>
            </a:r>
            <a:r>
              <a:rPr dirty="0"/>
              <a:t> </a:t>
            </a:r>
            <a:r>
              <a:rPr dirty="0" err="1"/>
              <a:t>помощь</a:t>
            </a:r>
            <a:r>
              <a:rPr dirty="0"/>
              <a:t> в работе </a:t>
            </a:r>
            <a:r>
              <a:rPr dirty="0" err="1"/>
              <a:t>Спортивного</a:t>
            </a:r>
            <a:r>
              <a:rPr dirty="0"/>
              <a:t> </a:t>
            </a:r>
            <a:r>
              <a:rPr dirty="0" err="1"/>
              <a:t>клуба</a:t>
            </a:r>
            <a:r>
              <a:rPr dirty="0"/>
              <a:t> </a:t>
            </a:r>
            <a:r>
              <a:rPr dirty="0" err="1"/>
              <a:t>Института</a:t>
            </a:r>
            <a:r>
              <a:rPr dirty="0"/>
              <a:t> и </a:t>
            </a:r>
            <a:r>
              <a:rPr dirty="0" err="1"/>
              <a:t>Киноклуба</a:t>
            </a:r>
            <a:r>
              <a:rPr dirty="0"/>
              <a:t> </a:t>
            </a:r>
            <a:r>
              <a:rPr dirty="0" err="1"/>
              <a:t>Института</a:t>
            </a:r>
            <a:r>
              <a:rPr dirty="0"/>
              <a:t>, в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студенческих</a:t>
            </a:r>
            <a:r>
              <a:rPr dirty="0"/>
              <a:t> </a:t>
            </a:r>
            <a:r>
              <a:rPr dirty="0" err="1"/>
              <a:t>культурно-массовых</a:t>
            </a:r>
            <a:r>
              <a:rPr dirty="0"/>
              <a:t>, </a:t>
            </a:r>
            <a:r>
              <a:rPr dirty="0" err="1"/>
              <a:t>научных</a:t>
            </a:r>
            <a:r>
              <a:rPr dirty="0"/>
              <a:t> </a:t>
            </a:r>
            <a:r>
              <a:rPr dirty="0" err="1"/>
              <a:t>мероприятий</a:t>
            </a:r>
            <a:r>
              <a:rPr dirty="0"/>
              <a:t>.</a:t>
            </a:r>
            <a:endParaRPr sz="1500" dirty="0"/>
          </a:p>
          <a:p>
            <a:pPr marL="360363" indent="-315913" algn="just">
              <a:spcBef>
                <a:spcPts val="0"/>
              </a:spcBef>
              <a:buClr>
                <a:srgbClr val="C3260C"/>
              </a:buClr>
              <a:buSzPct val="130000"/>
              <a:defRPr sz="2000"/>
            </a:pPr>
            <a:r>
              <a:rPr dirty="0" err="1"/>
              <a:t>Проводилась</a:t>
            </a:r>
            <a:r>
              <a:rPr dirty="0"/>
              <a:t> </a:t>
            </a:r>
            <a:r>
              <a:rPr dirty="0" err="1"/>
              <a:t>совместная</a:t>
            </a:r>
            <a:r>
              <a:rPr dirty="0"/>
              <a:t> </a:t>
            </a:r>
            <a:r>
              <a:rPr dirty="0" err="1"/>
              <a:t>работа</a:t>
            </a:r>
            <a:r>
              <a:rPr dirty="0"/>
              <a:t> </a:t>
            </a:r>
            <a:r>
              <a:rPr dirty="0" err="1"/>
              <a:t>профкома</a:t>
            </a:r>
            <a:r>
              <a:rPr dirty="0"/>
              <a:t> и </a:t>
            </a:r>
            <a:r>
              <a:rPr dirty="0" err="1"/>
              <a:t>отдела</a:t>
            </a:r>
            <a:r>
              <a:rPr dirty="0"/>
              <a:t> </a:t>
            </a:r>
            <a:r>
              <a:rPr dirty="0" err="1"/>
              <a:t>охраны</a:t>
            </a:r>
            <a:r>
              <a:rPr dirty="0"/>
              <a:t> </a:t>
            </a:r>
            <a:r>
              <a:rPr dirty="0" err="1"/>
              <a:t>труда</a:t>
            </a:r>
            <a:r>
              <a:rPr dirty="0"/>
              <a:t> по </a:t>
            </a:r>
            <a:r>
              <a:rPr dirty="0" err="1"/>
              <a:t>организации</a:t>
            </a:r>
            <a:r>
              <a:rPr dirty="0"/>
              <a:t> и </a:t>
            </a:r>
            <a:r>
              <a:rPr dirty="0" err="1"/>
              <a:t>контролю</a:t>
            </a:r>
            <a:r>
              <a:rPr dirty="0"/>
              <a:t> </a:t>
            </a:r>
            <a:r>
              <a:rPr lang="ru-RU" dirty="0"/>
              <a:t>помещений института, над</a:t>
            </a:r>
            <a:r>
              <a:rPr dirty="0"/>
              <a:t> </a:t>
            </a:r>
            <a:r>
              <a:rPr dirty="0" err="1"/>
              <a:t>ежегодн</a:t>
            </a:r>
            <a:r>
              <a:rPr lang="ru-RU" dirty="0" err="1"/>
              <a:t>ым</a:t>
            </a:r>
            <a:r>
              <a:rPr dirty="0"/>
              <a:t> </a:t>
            </a:r>
            <a:r>
              <a:rPr dirty="0" err="1"/>
              <a:t>Соглашени</a:t>
            </a:r>
            <a:r>
              <a:rPr lang="ru-RU" dirty="0"/>
              <a:t>ем</a:t>
            </a:r>
            <a:r>
              <a:rPr dirty="0"/>
              <a:t> по </a:t>
            </a:r>
            <a:r>
              <a:rPr dirty="0" err="1"/>
              <a:t>охране</a:t>
            </a:r>
            <a:r>
              <a:rPr dirty="0"/>
              <a:t> </a:t>
            </a:r>
            <a:r>
              <a:rPr dirty="0" err="1"/>
              <a:t>труда</a:t>
            </a:r>
            <a:r>
              <a:rPr lang="ru-RU" dirty="0"/>
              <a:t> и его выполнением</a:t>
            </a:r>
            <a:r>
              <a:rPr dirty="0"/>
              <a:t>.</a:t>
            </a:r>
          </a:p>
        </p:txBody>
      </p:sp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8971" y="260647"/>
            <a:ext cx="1968501" cy="658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1438</Words>
  <Application>Microsoft Office PowerPoint</Application>
  <PresentationFormat>Экран (4:3)</PresentationFormat>
  <Paragraphs>470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ПУБЛИЧНЫЙ ГОДОВОЙ ДОКЛАД Объединенной профсоюзной организации  ФГБОУ ВО «Государственный институт  русского языка им. А.С . Пушкина»  Московской городской организации Общероссийского Профсоюза образования  Москва, 2024 г.</vt:lpstr>
      <vt:lpstr>В 2024 году были разработаны  и приняты:</vt:lpstr>
      <vt:lpstr>Состав Профсоюза</vt:lpstr>
      <vt:lpstr>Состав профкома и  ревизионной комиссии*</vt:lpstr>
      <vt:lpstr>Организационная работа</vt:lpstr>
      <vt:lpstr>Информационная работа</vt:lpstr>
      <vt:lpstr>Информационная работа</vt:lpstr>
      <vt:lpstr>Информационная работа</vt:lpstr>
      <vt:lpstr>Социальное партнерство</vt:lpstr>
      <vt:lpstr>Социальная работа</vt:lpstr>
      <vt:lpstr>Коллективно-договорная работа</vt:lpstr>
      <vt:lpstr>Культурно-массовая работа</vt:lpstr>
      <vt:lpstr>Культурно-массовая работа</vt:lpstr>
      <vt:lpstr>Обучение профактива</vt:lpstr>
      <vt:lpstr>Презентация PowerPoint</vt:lpstr>
      <vt:lpstr>Презентация PowerPoint</vt:lpstr>
      <vt:lpstr>Презентация PowerPoint</vt:lpstr>
      <vt:lpstr>Краткий финансовый отчет </vt:lpstr>
      <vt:lpstr>Количественные показатели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ГОДОВОЙ ДОКЛАД Объединенной профсоюзной организации ФГБОУ ВО «Государственный институт русского языка им А.С . Пушкина» Московской городской организации Общероссийского Профсоюза образования»  Москва, 2021 г.</dc:title>
  <dc:creator>Игорь</dc:creator>
  <cp:lastModifiedBy>Павлов Евгений Васильевич</cp:lastModifiedBy>
  <cp:revision>130</cp:revision>
  <cp:lastPrinted>2024-01-16T11:50:49Z</cp:lastPrinted>
  <dcterms:modified xsi:type="dcterms:W3CDTF">2025-02-05T10:41:18Z</dcterms:modified>
</cp:coreProperties>
</file>